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4" r:id="rId1"/>
  </p:sldMasterIdLst>
  <p:notesMasterIdLst>
    <p:notesMasterId r:id="rId38"/>
  </p:notesMasterIdLst>
  <p:sldIdLst>
    <p:sldId id="359" r:id="rId2"/>
    <p:sldId id="328" r:id="rId3"/>
    <p:sldId id="329" r:id="rId4"/>
    <p:sldId id="360" r:id="rId5"/>
    <p:sldId id="361" r:id="rId6"/>
    <p:sldId id="362" r:id="rId7"/>
    <p:sldId id="363" r:id="rId8"/>
    <p:sldId id="364" r:id="rId9"/>
    <p:sldId id="365" r:id="rId10"/>
    <p:sldId id="366" r:id="rId11"/>
    <p:sldId id="367" r:id="rId12"/>
    <p:sldId id="368" r:id="rId13"/>
    <p:sldId id="369" r:id="rId14"/>
    <p:sldId id="370" r:id="rId15"/>
    <p:sldId id="371" r:id="rId16"/>
    <p:sldId id="372" r:id="rId17"/>
    <p:sldId id="373" r:id="rId18"/>
    <p:sldId id="374" r:id="rId19"/>
    <p:sldId id="375" r:id="rId20"/>
    <p:sldId id="376" r:id="rId21"/>
    <p:sldId id="377" r:id="rId22"/>
    <p:sldId id="378" r:id="rId23"/>
    <p:sldId id="379" r:id="rId24"/>
    <p:sldId id="380" r:id="rId25"/>
    <p:sldId id="381" r:id="rId26"/>
    <p:sldId id="382" r:id="rId27"/>
    <p:sldId id="383" r:id="rId28"/>
    <p:sldId id="384" r:id="rId29"/>
    <p:sldId id="385" r:id="rId30"/>
    <p:sldId id="386" r:id="rId31"/>
    <p:sldId id="389" r:id="rId32"/>
    <p:sldId id="387" r:id="rId33"/>
    <p:sldId id="390" r:id="rId34"/>
    <p:sldId id="391" r:id="rId35"/>
    <p:sldId id="388" r:id="rId36"/>
    <p:sldId id="326"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4" autoAdjust="0"/>
    <p:restoredTop sz="94660"/>
  </p:normalViewPr>
  <p:slideViewPr>
    <p:cSldViewPr snapToGrid="0">
      <p:cViewPr varScale="1">
        <p:scale>
          <a:sx n="78" d="100"/>
          <a:sy n="78" d="100"/>
        </p:scale>
        <p:origin x="-1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11/6/2023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1189096" y="5617774"/>
            <a:ext cx="9843913"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319937" y="1016990"/>
            <a:ext cx="9572977"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320801" y="1009651"/>
            <a:ext cx="9572977"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1026029" y="702069"/>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10568399" y="655232"/>
            <a:ext cx="566928" cy="755904"/>
          </a:xfrm>
          <a:prstGeom prst="rect">
            <a:avLst/>
          </a:prstGeom>
          <a:noFill/>
        </p:spPr>
      </p:pic>
      <p:sp>
        <p:nvSpPr>
          <p:cNvPr id="2" name="Title 1"/>
          <p:cNvSpPr>
            <a:spLocks noGrp="1"/>
          </p:cNvSpPr>
          <p:nvPr>
            <p:ph type="ctrTitle"/>
          </p:nvPr>
        </p:nvSpPr>
        <p:spPr>
          <a:xfrm>
            <a:off x="2302934" y="1794935"/>
            <a:ext cx="7631291"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2302934" y="3736622"/>
            <a:ext cx="761623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9027569" y="5357593"/>
            <a:ext cx="1618428" cy="365125"/>
          </a:xfrm>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a:xfrm>
            <a:off x="1565393" y="5357593"/>
            <a:ext cx="6713127" cy="365125"/>
          </a:xfrm>
        </p:spPr>
        <p:txBody>
          <a:bodyPr/>
          <a:lstStyle/>
          <a:p>
            <a:endParaRPr lang="en-US"/>
          </a:p>
        </p:txBody>
      </p:sp>
      <p:sp>
        <p:nvSpPr>
          <p:cNvPr id="6" name="Slide Number Placeholder 5"/>
          <p:cNvSpPr>
            <a:spLocks noGrp="1"/>
          </p:cNvSpPr>
          <p:nvPr>
            <p:ph type="sldNum" sz="quarter" idx="12"/>
          </p:nvPr>
        </p:nvSpPr>
        <p:spPr>
          <a:xfrm>
            <a:off x="8285241" y="5357593"/>
            <a:ext cx="738697" cy="365125"/>
          </a:xfrm>
        </p:spPr>
        <p:txBody>
          <a:bodyPr/>
          <a:lstStyle>
            <a:lvl1pPr algn="ctr">
              <a:defRPr/>
            </a:lvl1pPr>
          </a:lstStyle>
          <a:p>
            <a:fld id="{967DE26C-328D-42C7-BD20-8C9B0D574CA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2" y="925691"/>
            <a:ext cx="1907823"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730962" y="1106313"/>
            <a:ext cx="690503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639" y="2239431"/>
            <a:ext cx="8338725"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941690" y="3725335"/>
            <a:ext cx="8308623"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ED89BD2-8711-4E55-ABB5-29C1E186740A}" type="datetimeFigureOut">
              <a:rPr lang="en-US" smtClean="0"/>
              <a:pPr/>
              <a:t>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
        <p:nvSpPr>
          <p:cNvPr id="9" name="Content Placeholder 8"/>
          <p:cNvSpPr>
            <a:spLocks noGrp="1"/>
          </p:cNvSpPr>
          <p:nvPr>
            <p:ph sz="quarter" idx="13"/>
          </p:nvPr>
        </p:nvSpPr>
        <p:spPr>
          <a:xfrm>
            <a:off x="1731264" y="2121407"/>
            <a:ext cx="42672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6217920" y="2119313"/>
            <a:ext cx="42672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77160" y="2122312"/>
            <a:ext cx="391936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6547559" y="2122311"/>
            <a:ext cx="3925824"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ED89BD2-8711-4E55-ABB5-29C1E186740A}" type="datetimeFigureOut">
              <a:rPr lang="en-US" smtClean="0"/>
              <a:pPr/>
              <a:t>11/6/2023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sp>
        <p:nvSpPr>
          <p:cNvPr id="11" name="Content Placeholder 10"/>
          <p:cNvSpPr>
            <a:spLocks noGrp="1"/>
          </p:cNvSpPr>
          <p:nvPr>
            <p:ph sz="quarter" idx="13"/>
          </p:nvPr>
        </p:nvSpPr>
        <p:spPr>
          <a:xfrm>
            <a:off x="1731264" y="2944368"/>
            <a:ext cx="4303776"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6193535" y="2944813"/>
            <a:ext cx="4303776"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D89BD2-8711-4E55-ABB5-29C1E186740A}" type="datetimeFigureOut">
              <a:rPr lang="en-US" smtClean="0"/>
              <a:pPr/>
              <a:t>11/6/2023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11/6/2023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5961889" y="603504"/>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999745" y="576072"/>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8635" y="2020043"/>
            <a:ext cx="4086436"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6472388" y="1150993"/>
            <a:ext cx="4027723"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530834" y="3623748"/>
            <a:ext cx="4065188"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8455598" y="5885673"/>
            <a:ext cx="1618428" cy="365125"/>
          </a:xfrm>
        </p:spPr>
        <p:txBody>
          <a:bodyPr/>
          <a:lstStyle/>
          <a:p>
            <a:fld id="{8ED89BD2-8711-4E55-ABB5-29C1E186740A}" type="datetimeFigureOut">
              <a:rPr lang="en-US" smtClean="0"/>
              <a:pPr/>
              <a:t>11/6/2023</a:t>
            </a:fld>
            <a:endParaRPr lang="en-US"/>
          </a:p>
        </p:txBody>
      </p:sp>
      <p:sp>
        <p:nvSpPr>
          <p:cNvPr id="6" name="Footer Placeholder 5"/>
          <p:cNvSpPr>
            <a:spLocks noGrp="1"/>
          </p:cNvSpPr>
          <p:nvPr>
            <p:ph type="ftr" sz="quarter" idx="11"/>
          </p:nvPr>
        </p:nvSpPr>
        <p:spPr>
          <a:xfrm rot="-60000">
            <a:off x="1219406" y="5829262"/>
            <a:ext cx="4696809" cy="365125"/>
          </a:xfrm>
        </p:spPr>
        <p:txBody>
          <a:bodyPr/>
          <a:lstStyle/>
          <a:p>
            <a:endParaRPr lang="en-US"/>
          </a:p>
        </p:txBody>
      </p:sp>
      <p:sp>
        <p:nvSpPr>
          <p:cNvPr id="7" name="Slide Number Placeholder 6"/>
          <p:cNvSpPr>
            <a:spLocks noGrp="1"/>
          </p:cNvSpPr>
          <p:nvPr>
            <p:ph type="sldNum" sz="quarter" idx="12"/>
          </p:nvPr>
        </p:nvSpPr>
        <p:spPr>
          <a:xfrm rot="60000">
            <a:off x="10076418" y="5896962"/>
            <a:ext cx="738697" cy="365125"/>
          </a:xfrm>
        </p:spPr>
        <p:txBody>
          <a:bodyPr/>
          <a:lstStyle/>
          <a:p>
            <a:fld id="{967DE26C-328D-42C7-BD20-8C9B0D574CA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993412" y="575769"/>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5953025" y="603920"/>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5232" y="2020824"/>
            <a:ext cx="408432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6531487" y="1207272"/>
            <a:ext cx="3885151"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536192" y="3621024"/>
            <a:ext cx="4059936"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8461249" y="5888738"/>
            <a:ext cx="1618428" cy="365125"/>
          </a:xfrm>
        </p:spPr>
        <p:txBody>
          <a:bodyPr/>
          <a:lstStyle/>
          <a:p>
            <a:fld id="{8ED89BD2-8711-4E55-ABB5-29C1E186740A}" type="datetimeFigureOut">
              <a:rPr lang="en-US" smtClean="0"/>
              <a:pPr/>
              <a:t>11/6/2023</a:t>
            </a:fld>
            <a:endParaRPr lang="en-US"/>
          </a:p>
        </p:txBody>
      </p:sp>
      <p:sp>
        <p:nvSpPr>
          <p:cNvPr id="6" name="Footer Placeholder 5"/>
          <p:cNvSpPr>
            <a:spLocks noGrp="1"/>
          </p:cNvSpPr>
          <p:nvPr>
            <p:ph type="ftr" sz="quarter" idx="11"/>
          </p:nvPr>
        </p:nvSpPr>
        <p:spPr>
          <a:xfrm rot="-60000">
            <a:off x="1219426" y="5831038"/>
            <a:ext cx="4425391" cy="365125"/>
          </a:xfrm>
        </p:spPr>
        <p:txBody>
          <a:bodyPr/>
          <a:lstStyle/>
          <a:p>
            <a:endParaRPr lang="en-US"/>
          </a:p>
        </p:txBody>
      </p:sp>
      <p:sp>
        <p:nvSpPr>
          <p:cNvPr id="7" name="Slide Number Placeholder 6"/>
          <p:cNvSpPr>
            <a:spLocks noGrp="1"/>
          </p:cNvSpPr>
          <p:nvPr>
            <p:ph type="sldNum" sz="quarter" idx="12"/>
          </p:nvPr>
        </p:nvSpPr>
        <p:spPr>
          <a:xfrm rot="60000">
            <a:off x="10082786" y="5900027"/>
            <a:ext cx="738697" cy="365125"/>
          </a:xfrm>
        </p:spPr>
        <p:txBody>
          <a:bodyPr/>
          <a:lstStyle/>
          <a:p>
            <a:fld id="{967DE26C-328D-42C7-BD20-8C9B0D574CA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38201" y="6069330"/>
            <a:ext cx="1056132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5360" y="575310"/>
            <a:ext cx="102616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75360" y="576072"/>
            <a:ext cx="102616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724989" y="273091"/>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10914593" y="203675"/>
            <a:ext cx="566928" cy="755904"/>
          </a:xfrm>
          <a:prstGeom prst="rect">
            <a:avLst/>
          </a:prstGeom>
          <a:noFill/>
        </p:spPr>
      </p:pic>
      <p:sp>
        <p:nvSpPr>
          <p:cNvPr id="2" name="Title Placeholder 1"/>
          <p:cNvSpPr>
            <a:spLocks noGrp="1"/>
          </p:cNvSpPr>
          <p:nvPr>
            <p:ph type="title"/>
          </p:nvPr>
        </p:nvSpPr>
        <p:spPr>
          <a:xfrm>
            <a:off x="1460031" y="817583"/>
            <a:ext cx="9286993"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50721" y="2119257"/>
            <a:ext cx="8261873"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06118" y="5809153"/>
            <a:ext cx="1618428"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8ED89BD2-8711-4E55-ABB5-29C1E186740A}" type="datetimeFigureOut">
              <a:rPr lang="en-US" smtClean="0"/>
              <a:pPr/>
              <a:t>11/6/2023</a:t>
            </a:fld>
            <a:endParaRPr lang="en-US"/>
          </a:p>
        </p:txBody>
      </p:sp>
      <p:sp>
        <p:nvSpPr>
          <p:cNvPr id="5" name="Footer Placeholder 4"/>
          <p:cNvSpPr>
            <a:spLocks noGrp="1"/>
          </p:cNvSpPr>
          <p:nvPr>
            <p:ph type="ftr" sz="quarter" idx="3"/>
          </p:nvPr>
        </p:nvSpPr>
        <p:spPr>
          <a:xfrm>
            <a:off x="1219202" y="5809153"/>
            <a:ext cx="7386917"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10226937" y="5809153"/>
            <a:ext cx="738697"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967DE26C-328D-42C7-BD20-8C9B0D574CA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15"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ECC51FE-741F-4900-BB35-964B40DC4539}"/>
              </a:ext>
            </a:extLst>
          </p:cNvPr>
          <p:cNvSpPr>
            <a:spLocks noGrp="1"/>
          </p:cNvSpPr>
          <p:nvPr>
            <p:ph type="title"/>
          </p:nvPr>
        </p:nvSpPr>
        <p:spPr>
          <a:xfrm>
            <a:off x="1606335" y="1817327"/>
            <a:ext cx="9286993" cy="1202485"/>
          </a:xfrm>
        </p:spPr>
        <p:txBody>
          <a:bodyPr>
            <a:noAutofit/>
          </a:bodyPr>
          <a:lstStyle/>
          <a:p>
            <a:r>
              <a:rPr lang="en-US" sz="2400" b="1" dirty="0" smtClean="0">
                <a:latin typeface="Times New Roman" pitchFamily="18" charset="0"/>
              </a:rPr>
              <a:t>PREHISTORIC DEVELOPMENT OF MEDICINE (PREHISTORIC MAN AND HIS CULTURE. INSTINCT BASED MEDICINE, SURGERY AND HYGIENE. MEDICAL EMPIRICS AND ITS OLDEST DISCOVERIES)</a:t>
            </a:r>
            <a:endParaRPr lang="en-US" sz="2400" b="1" dirty="0"/>
          </a:p>
        </p:txBody>
      </p:sp>
    </p:spTree>
    <p:extLst>
      <p:ext uri="{BB962C8B-B14F-4D97-AF65-F5344CB8AC3E}">
        <p14:creationId xmlns:p14="http://schemas.microsoft.com/office/powerpoint/2010/main" val="650695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Bronze Age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84960" y="2119257"/>
            <a:ext cx="8851391" cy="3603812"/>
          </a:xfrm>
        </p:spPr>
        <p:txBody>
          <a:bodyPr>
            <a:normAutofit/>
          </a:bodyPr>
          <a:lstStyle/>
          <a:p>
            <a:pPr algn="just"/>
            <a:r>
              <a:rPr lang="en-US" dirty="0" smtClean="0">
                <a:latin typeface="Times New Roman" pitchFamily="18" charset="0"/>
                <a:cs typeface="Times New Roman" pitchFamily="18" charset="0"/>
              </a:rPr>
              <a:t>The Bronze Age (2200 to 750 / 700 BC), marks both the use of bronze and the migration of pastoralists during the Early Bronze Age (2200-1600 BC) to the Mediterranean area . It was the next wave of Indo-European settlers (after the first wave of Neolithic farmers).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662766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1263" y="659087"/>
            <a:ext cx="9286993" cy="1202485"/>
          </a:xfrm>
        </p:spPr>
        <p:txBody>
          <a:bodyPr/>
          <a:lstStyle/>
          <a:p>
            <a:r>
              <a:rPr lang="en-US" dirty="0" smtClean="0">
                <a:latin typeface="Times New Roman" pitchFamily="18" charset="0"/>
                <a:cs typeface="Times New Roman" pitchFamily="18" charset="0"/>
              </a:rPr>
              <a:t>The Iron Age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438656" y="1826648"/>
            <a:ext cx="9595103" cy="4123047"/>
          </a:xfrm>
        </p:spPr>
        <p:txBody>
          <a:bodyPr>
            <a:normAutofit fontScale="70000" lnSpcReduction="20000"/>
          </a:bodyPr>
          <a:lstStyle/>
          <a:p>
            <a:pPr algn="just"/>
            <a:r>
              <a:rPr lang="en-US" sz="2900" dirty="0" smtClean="0">
                <a:latin typeface="Times New Roman" pitchFamily="18" charset="0"/>
                <a:cs typeface="Times New Roman" pitchFamily="18" charset="0"/>
              </a:rPr>
              <a:t>The Iron Age is the youngest period of prehistory, succeeding the Bronze Age and lasting until the beginning of the new era. This is the age when man mastered the production and use of iron, which entered wide application, metallurgy and when the first money appeared.</a:t>
            </a:r>
          </a:p>
          <a:p>
            <a:pPr algn="just"/>
            <a:r>
              <a:rPr lang="en-US" sz="2900" dirty="0" smtClean="0">
                <a:latin typeface="Times New Roman" pitchFamily="18" charset="0"/>
                <a:cs typeface="Times New Roman" pitchFamily="18" charset="0"/>
              </a:rPr>
              <a:t>The beginning of the Iron Age is considered to be 1000 BC. (Middle East and Greece).</a:t>
            </a:r>
          </a:p>
          <a:p>
            <a:pPr algn="just"/>
            <a:r>
              <a:rPr lang="en-US" sz="2900" dirty="0" smtClean="0">
                <a:latin typeface="Times New Roman" pitchFamily="18" charset="0"/>
                <a:cs typeface="Times New Roman" pitchFamily="18" charset="0"/>
              </a:rPr>
              <a:t>At the beginning of this age jewelry and weapons become more massive, ceramics lose their decorativeness. Exploitation of mineral resources encourages the development of crafts and trade. There is increased population movement, which causes riots and conflicts.</a:t>
            </a:r>
          </a:p>
          <a:p>
            <a:pPr algn="just"/>
            <a:r>
              <a:rPr lang="en-US" sz="2900" dirty="0" smtClean="0">
                <a:latin typeface="Times New Roman" pitchFamily="18" charset="0"/>
                <a:cs typeface="Times New Roman" pitchFamily="18" charset="0"/>
              </a:rPr>
              <a:t>Settlements are built on fortified elevations, </a:t>
            </a:r>
            <a:r>
              <a:rPr lang="en-US" sz="2900" dirty="0" err="1" smtClean="0">
                <a:latin typeface="Times New Roman" pitchFamily="18" charset="0"/>
                <a:cs typeface="Times New Roman" pitchFamily="18" charset="0"/>
              </a:rPr>
              <a:t>hillforts</a:t>
            </a:r>
            <a:r>
              <a:rPr lang="en-US" sz="2900" dirty="0" smtClean="0">
                <a:latin typeface="Times New Roman" pitchFamily="18" charset="0"/>
                <a:cs typeface="Times New Roman" pitchFamily="18" charset="0"/>
              </a:rPr>
              <a:t>.</a:t>
            </a:r>
          </a:p>
          <a:p>
            <a:pPr algn="just"/>
            <a:r>
              <a:rPr lang="en-US" sz="2900" dirty="0" smtClean="0">
                <a:latin typeface="Times New Roman" pitchFamily="18" charset="0"/>
                <a:cs typeface="Times New Roman" pitchFamily="18" charset="0"/>
              </a:rPr>
              <a:t>Necropolises consist of groups of tumuli. The more common form of burial is inhumation. At the end of the period, large tumuli appear with a complex funeral ritual, a limited number of burials and a large number of offerings made of silver, gold, weapons, metal vessels and ceramics. This proves the beginning of the creation of a tribal aristocracy.</a:t>
            </a:r>
            <a:endParaRPr lang="ru-RU" dirty="0" smtClean="0"/>
          </a:p>
          <a:p>
            <a:endParaRPr lang="en-US" dirty="0"/>
          </a:p>
        </p:txBody>
      </p:sp>
    </p:spTree>
    <p:extLst>
      <p:ext uri="{BB962C8B-B14F-4D97-AF65-F5344CB8AC3E}">
        <p14:creationId xmlns:p14="http://schemas.microsoft.com/office/powerpoint/2010/main" val="2508920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2768" y="1473081"/>
            <a:ext cx="9070847" cy="3603812"/>
          </a:xfrm>
        </p:spPr>
        <p:txBody>
          <a:bodyPr/>
          <a:lstStyle/>
          <a:p>
            <a:pPr algn="just"/>
            <a:r>
              <a:rPr lang="en-US" u="sng" dirty="0" smtClean="0">
                <a:solidFill>
                  <a:srgbClr val="FF0000"/>
                </a:solidFill>
                <a:latin typeface="Times New Roman" pitchFamily="18" charset="0"/>
                <a:cs typeface="Times New Roman" pitchFamily="18" charset="0"/>
              </a:rPr>
              <a:t>Africa</a:t>
            </a:r>
            <a:r>
              <a:rPr lang="en-US" dirty="0" smtClean="0">
                <a:latin typeface="Times New Roman" pitchFamily="18" charset="0"/>
                <a:cs typeface="Times New Roman" pitchFamily="18" charset="0"/>
              </a:rPr>
              <a:t> is considered the cradle of humanity, because so far the most remains of prehistoric people have been found on this </a:t>
            </a:r>
            <a:r>
              <a:rPr lang="en-US" u="sng" dirty="0" smtClean="0">
                <a:solidFill>
                  <a:srgbClr val="FF0000"/>
                </a:solidFill>
                <a:latin typeface="Times New Roman" pitchFamily="18" charset="0"/>
                <a:cs typeface="Times New Roman" pitchFamily="18" charset="0"/>
              </a:rPr>
              <a:t>continent</a:t>
            </a:r>
            <a:r>
              <a:rPr lang="en-US" dirty="0" smtClean="0">
                <a:latin typeface="Times New Roman" pitchFamily="18" charset="0"/>
                <a:cs typeface="Times New Roman" pitchFamily="18" charset="0"/>
              </a:rPr>
              <a:t>.</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999232"/>
            <a:ext cx="2548128" cy="3169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1904" y="3243072"/>
            <a:ext cx="2535936" cy="237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9620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The evolution of hominids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841863" y="2142309"/>
            <a:ext cx="8960248" cy="3580760"/>
          </a:xfrm>
        </p:spPr>
        <p:txBody>
          <a:bodyPr>
            <a:normAutofit/>
          </a:bodyPr>
          <a:lstStyle/>
          <a:p>
            <a:pPr algn="just"/>
            <a:r>
              <a:rPr lang="en-US" dirty="0" smtClean="0">
                <a:latin typeface="Times New Roman" pitchFamily="18" charset="0"/>
                <a:cs typeface="Times New Roman" pitchFamily="18" charset="0"/>
              </a:rPr>
              <a:t>The oldest primate remains found date back to 65,000,000 years ago, and were found in Purgatory Hill (USA).</a:t>
            </a:r>
          </a:p>
          <a:p>
            <a:pPr algn="just"/>
            <a:r>
              <a:rPr lang="en-US" dirty="0" smtClean="0">
                <a:latin typeface="Times New Roman" pitchFamily="18" charset="0"/>
                <a:cs typeface="Times New Roman" pitchFamily="18" charset="0"/>
              </a:rPr>
              <a:t>About 35-25,000,000 years ago, the hominid line split. Hominids occupied the savannas until 8,000,000 and 7,000,000 years ago, during this time, </a:t>
            </a:r>
            <a:r>
              <a:rPr lang="en-US" dirty="0" err="1" smtClean="0">
                <a:latin typeface="Times New Roman" pitchFamily="18" charset="0"/>
                <a:cs typeface="Times New Roman" pitchFamily="18" charset="0"/>
              </a:rPr>
              <a:t>Ramapithecus</a:t>
            </a:r>
            <a:r>
              <a:rPr lang="en-US" dirty="0" smtClean="0">
                <a:latin typeface="Times New Roman" pitchFamily="18" charset="0"/>
                <a:cs typeface="Times New Roman" pitchFamily="18" charset="0"/>
              </a:rPr>
              <a:t> (lat. </a:t>
            </a:r>
            <a:r>
              <a:rPr lang="en-US" dirty="0" err="1" smtClean="0">
                <a:latin typeface="Times New Roman" pitchFamily="18" charset="0"/>
                <a:cs typeface="Times New Roman" pitchFamily="18" charset="0"/>
              </a:rPr>
              <a:t>Ramapithecus</a:t>
            </a:r>
            <a:r>
              <a:rPr lang="en-US" dirty="0" smtClean="0">
                <a:latin typeface="Times New Roman" pitchFamily="18" charset="0"/>
                <a:cs typeface="Times New Roman" pitchFamily="18" charset="0"/>
              </a:rPr>
              <a:t>) became erect.</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632170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Homo </a:t>
            </a:r>
            <a:r>
              <a:rPr lang="en-US" b="1" dirty="0" err="1" smtClean="0">
                <a:latin typeface="Times New Roman" pitchFamily="18" charset="0"/>
                <a:cs typeface="Times New Roman" pitchFamily="18" charset="0"/>
              </a:rPr>
              <a:t>habilis</a:t>
            </a:r>
            <a:endParaRPr lang="en-US" dirty="0"/>
          </a:p>
        </p:txBody>
      </p:sp>
      <p:sp>
        <p:nvSpPr>
          <p:cNvPr id="3" name="Content Placeholder 2"/>
          <p:cNvSpPr>
            <a:spLocks noGrp="1"/>
          </p:cNvSpPr>
          <p:nvPr>
            <p:ph idx="1"/>
          </p:nvPr>
        </p:nvSpPr>
        <p:spPr>
          <a:xfrm>
            <a:off x="1933303" y="1959429"/>
            <a:ext cx="9026434" cy="4127862"/>
          </a:xfrm>
        </p:spPr>
        <p:txBody>
          <a:bodyPr>
            <a:normAutofit fontScale="85000" lnSpcReduction="20000"/>
          </a:bodyPr>
          <a:lstStyle/>
          <a:p>
            <a:pPr algn="just"/>
            <a:r>
              <a:rPr lang="en-US" dirty="0" smtClean="0">
                <a:latin typeface="Times New Roman" pitchFamily="18" charset="0"/>
                <a:cs typeface="Times New Roman" pitchFamily="18" charset="0"/>
              </a:rPr>
              <a:t>About 2,000,000 years ago, a member of the genus Homo appeared.</a:t>
            </a:r>
          </a:p>
          <a:p>
            <a:pPr algn="just"/>
            <a:r>
              <a:rPr lang="en-US" dirty="0" smtClean="0">
                <a:latin typeface="Times New Roman" pitchFamily="18" charset="0"/>
                <a:cs typeface="Times New Roman" pitchFamily="18" charset="0"/>
              </a:rPr>
              <a:t>He was slightly taller, had a bigger brain, but he still walked hunched over and his body was covered in hair. </a:t>
            </a:r>
          </a:p>
          <a:p>
            <a:pPr algn="just"/>
            <a:r>
              <a:rPr lang="en-US" dirty="0" smtClean="0">
                <a:latin typeface="Times New Roman" pitchFamily="18" charset="0"/>
                <a:cs typeface="Times New Roman" pitchFamily="18" charset="0"/>
              </a:rPr>
              <a:t>He communicated with shouts and hand movements, and what made him human was the skill of making tools. That's why scientists called him a skilled man or Homo </a:t>
            </a:r>
            <a:r>
              <a:rPr lang="en-US" dirty="0" err="1" smtClean="0">
                <a:latin typeface="Times New Roman" pitchFamily="18" charset="0"/>
                <a:cs typeface="Times New Roman" pitchFamily="18" charset="0"/>
              </a:rPr>
              <a:t>habilis</a:t>
            </a:r>
            <a:r>
              <a:rPr lang="en-US" dirty="0" smtClean="0">
                <a:latin typeface="Times New Roman" pitchFamily="18" charset="0"/>
                <a:cs typeface="Times New Roman" pitchFamily="18" charset="0"/>
              </a:rPr>
              <a:t> (lat. Homo </a:t>
            </a:r>
            <a:r>
              <a:rPr lang="en-US" dirty="0" err="1" smtClean="0">
                <a:latin typeface="Times New Roman" pitchFamily="18" charset="0"/>
                <a:cs typeface="Times New Roman" pitchFamily="18" charset="0"/>
              </a:rPr>
              <a:t>habilis</a:t>
            </a:r>
            <a:r>
              <a:rPr lang="en-US" dirty="0" smtClean="0">
                <a:latin typeface="Times New Roman" pitchFamily="18" charset="0"/>
                <a:cs typeface="Times New Roman" pitchFamily="18" charset="0"/>
              </a:rPr>
              <a:t>), who could break a walnut shell or a turtle's shell with a sharp stone, open a shell or kill a rodent, but not hunt larger animals.</a:t>
            </a:r>
          </a:p>
          <a:p>
            <a:pPr algn="just"/>
            <a:r>
              <a:rPr lang="en-US" dirty="0" smtClean="0">
                <a:latin typeface="Times New Roman" pitchFamily="18" charset="0"/>
                <a:cs typeface="Times New Roman" pitchFamily="18" charset="0"/>
              </a:rPr>
              <a:t>It fed mainly on plants, edible fruits, snails and grasshoppers.</a:t>
            </a:r>
          </a:p>
          <a:p>
            <a:pPr algn="just"/>
            <a:r>
              <a:rPr lang="en-US" dirty="0" smtClean="0">
                <a:latin typeface="Times New Roman" pitchFamily="18" charset="0"/>
                <a:cs typeface="Times New Roman" pitchFamily="18" charset="0"/>
              </a:rPr>
              <a:t>It had no habitat, but used natural shelters. He did not enter the caves because they were inhabited by those stronger than him — cave lions, saber-toothed cats, and other carnivores.</a:t>
            </a:r>
            <a:endParaRPr lang="sr-Cyrl-R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A skilled man used fire for heating and defense against animals, but only if he found it in nature.</a:t>
            </a:r>
          </a:p>
          <a:p>
            <a:pPr algn="just"/>
            <a:r>
              <a:rPr lang="en-US" dirty="0" smtClean="0">
                <a:latin typeface="Times New Roman" pitchFamily="18" charset="0"/>
                <a:cs typeface="Times New Roman" pitchFamily="18" charset="0"/>
              </a:rPr>
              <a:t>It moved in groups whose size depended on the available food.</a:t>
            </a:r>
            <a:endParaRPr lang="en-US" dirty="0"/>
          </a:p>
        </p:txBody>
      </p:sp>
      <p:pic>
        <p:nvPicPr>
          <p:cNvPr id="2050" name="Picture 2" descr="Остаци лобање Хомо Хабилис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8743" y="848550"/>
            <a:ext cx="866775" cy="1133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8741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Homo erectus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694689" y="2119256"/>
            <a:ext cx="9119616" cy="3988935"/>
          </a:xfrm>
        </p:spPr>
        <p:txBody>
          <a:bodyPr>
            <a:normAutofit fontScale="85000" lnSpcReduction="20000"/>
          </a:bodyPr>
          <a:lstStyle/>
          <a:p>
            <a:pPr algn="just"/>
            <a:r>
              <a:rPr lang="en-US" dirty="0" smtClean="0">
                <a:latin typeface="Times New Roman" pitchFamily="18" charset="0"/>
                <a:cs typeface="Times New Roman" pitchFamily="18" charset="0"/>
              </a:rPr>
              <a:t>About 1,600,000 years ago, the upright man or Homo Erectus (</a:t>
            </a:r>
            <a:r>
              <a:rPr lang="en-US" u="sng" dirty="0" smtClean="0">
                <a:latin typeface="Times New Roman" pitchFamily="18" charset="0"/>
                <a:cs typeface="Times New Roman" pitchFamily="18" charset="0"/>
              </a:rPr>
              <a:t>lat. </a:t>
            </a:r>
            <a:r>
              <a:rPr lang="en-US" dirty="0" smtClean="0">
                <a:latin typeface="Times New Roman" pitchFamily="18" charset="0"/>
                <a:cs typeface="Times New Roman" pitchFamily="18" charset="0"/>
              </a:rPr>
              <a:t>Homo erectus) arose. He was almost as tall as a modern man, he had 2/3 of the cranial capacity of a modern man. He made better tools than a skilled man, because he used a shaped </a:t>
            </a:r>
            <a:r>
              <a:rPr lang="en-US" u="sng" dirty="0" smtClean="0">
                <a:latin typeface="Times New Roman" pitchFamily="18" charset="0"/>
                <a:cs typeface="Times New Roman" pitchFamily="18" charset="0"/>
              </a:rPr>
              <a:t>stone</a:t>
            </a:r>
            <a:r>
              <a:rPr lang="en-US" dirty="0" smtClean="0">
                <a:latin typeface="Times New Roman" pitchFamily="18" charset="0"/>
                <a:cs typeface="Times New Roman" pitchFamily="18" charset="0"/>
              </a:rPr>
              <a:t>.</a:t>
            </a:r>
          </a:p>
          <a:p>
            <a:pPr algn="just"/>
            <a:r>
              <a:rPr lang="en-US" dirty="0" smtClean="0">
                <a:latin typeface="Times New Roman" pitchFamily="18" charset="0"/>
                <a:cs typeface="Times New Roman" pitchFamily="18" charset="0"/>
              </a:rPr>
              <a:t>Basic characteristics:</a:t>
            </a:r>
          </a:p>
          <a:p>
            <a:pPr algn="just"/>
            <a:r>
              <a:rPr lang="en-US" dirty="0" smtClean="0">
                <a:latin typeface="Times New Roman" pitchFamily="18" charset="0"/>
                <a:cs typeface="Times New Roman" pitchFamily="18" charset="0"/>
              </a:rPr>
              <a:t>body height - 160-165 cm</a:t>
            </a:r>
          </a:p>
          <a:p>
            <a:pPr algn="just"/>
            <a:r>
              <a:rPr lang="en-US" dirty="0" smtClean="0">
                <a:latin typeface="Times New Roman" pitchFamily="18" charset="0"/>
                <a:cs typeface="Times New Roman" pitchFamily="18" charset="0"/>
              </a:rPr>
              <a:t>brain volume - 700-1000 cm³</a:t>
            </a:r>
          </a:p>
          <a:p>
            <a:pPr algn="just"/>
            <a:r>
              <a:rPr lang="en-US" dirty="0" smtClean="0">
                <a:latin typeface="Times New Roman" pitchFamily="18" charset="0"/>
                <a:cs typeface="Times New Roman" pitchFamily="18" charset="0"/>
              </a:rPr>
              <a:t>features of the skull: slight bending of the cerebral part of the skull, massive and accentuated occipital arches, postorbital constriction of the temporal angle, bone walls very thick, in the occipital projection the width of the skull lies low</a:t>
            </a:r>
          </a:p>
          <a:p>
            <a:pPr algn="just"/>
            <a:r>
              <a:rPr lang="en-US" dirty="0" smtClean="0">
                <a:latin typeface="Times New Roman" pitchFamily="18" charset="0"/>
                <a:cs typeface="Times New Roman" pitchFamily="18" charset="0"/>
              </a:rPr>
              <a:t>facial features: large width of the nasal opening, large and massive mandible, as well as the teeth, straight face, canines slightly more apart</a:t>
            </a:r>
          </a:p>
          <a:p>
            <a:pPr algn="just"/>
            <a:r>
              <a:rPr lang="en-US" dirty="0" smtClean="0">
                <a:latin typeface="Times New Roman" pitchFamily="18" charset="0"/>
                <a:cs typeface="Times New Roman" pitchFamily="18" charset="0"/>
              </a:rPr>
              <a:t>postcranial skeleton: hominid characteristics</a:t>
            </a:r>
          </a:p>
          <a:p>
            <a:pPr algn="just"/>
            <a:r>
              <a:rPr lang="en-US" dirty="0" smtClean="0">
                <a:latin typeface="Times New Roman" pitchFamily="18" charset="0"/>
                <a:cs typeface="Times New Roman" pitchFamily="18" charset="0"/>
              </a:rPr>
              <a:t>culture: stone core culture, the use of fire begins</a:t>
            </a:r>
            <a:endParaRPr lang="en-US" dirty="0"/>
          </a:p>
        </p:txBody>
      </p:sp>
      <p:pic>
        <p:nvPicPr>
          <p:cNvPr id="3074" name="Picture 2" descr="Остаци лобање Хомо Еректус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631" y="805624"/>
            <a:ext cx="1114425" cy="1143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7375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2495" y="439631"/>
            <a:ext cx="9286993" cy="1202485"/>
          </a:xfrm>
        </p:spPr>
        <p:txBody>
          <a:bodyPr>
            <a:normAutofit fontScale="90000"/>
          </a:bodyPr>
          <a:lstStyle/>
          <a:p>
            <a:r>
              <a:rPr lang="ru-RU" b="1" dirty="0" smtClean="0"/>
              <a:t/>
            </a:r>
            <a:br>
              <a:rPr lang="ru-RU" b="1" dirty="0" smtClean="0"/>
            </a:br>
            <a:r>
              <a:rPr lang="ru-RU" b="1" dirty="0"/>
              <a:t/>
            </a:r>
            <a:br>
              <a:rPr lang="ru-RU" b="1" dirty="0"/>
            </a:br>
            <a:r>
              <a:rPr lang="en-US" b="1" dirty="0" smtClean="0">
                <a:latin typeface="Times New Roman" pitchFamily="18" charset="0"/>
                <a:cs typeface="Times New Roman" pitchFamily="18" charset="0"/>
              </a:rPr>
              <a:t> Homo sapiens </a:t>
            </a:r>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r>
              <a:rPr lang="ru-RU" i="1" dirty="0">
                <a:latin typeface="Times New Roman" pitchFamily="18" charset="0"/>
                <a:cs typeface="Times New Roman" pitchFamily="18" charset="0"/>
              </a:rPr>
              <a:t/>
            </a:r>
            <a:br>
              <a:rPr lang="ru-RU" i="1"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476104" y="1776549"/>
            <a:ext cx="9431382" cy="4728754"/>
          </a:xfrm>
        </p:spPr>
        <p:txBody>
          <a:bodyPr>
            <a:normAutofit fontScale="77500" lnSpcReduction="20000"/>
          </a:bodyPr>
          <a:lstStyle/>
          <a:p>
            <a:pPr algn="just"/>
            <a:r>
              <a:rPr lang="en-US" dirty="0" smtClean="0">
                <a:latin typeface="Times New Roman" pitchFamily="18" charset="0"/>
                <a:cs typeface="Times New Roman" pitchFamily="18" charset="0"/>
              </a:rPr>
              <a:t>About 300,000 years ago, a reasonable man appeared - Homo sapiens (</a:t>
            </a:r>
            <a:r>
              <a:rPr lang="en-US" u="sng" dirty="0" smtClean="0">
                <a:latin typeface="Times New Roman" pitchFamily="18" charset="0"/>
                <a:cs typeface="Times New Roman" pitchFamily="18" charset="0"/>
              </a:rPr>
              <a:t>lat</a:t>
            </a:r>
            <a:r>
              <a:rPr lang="en-US" dirty="0" smtClean="0">
                <a:latin typeface="Times New Roman" pitchFamily="18" charset="0"/>
                <a:cs typeface="Times New Roman" pitchFamily="18" charset="0"/>
              </a:rPr>
              <a:t>. Homo sapiens). Its basic characteristic is considered to be </a:t>
            </a:r>
            <a:r>
              <a:rPr lang="en-US" u="sng" dirty="0" smtClean="0">
                <a:latin typeface="Times New Roman" pitchFamily="18" charset="0"/>
                <a:cs typeface="Times New Roman" pitchFamily="18" charset="0"/>
              </a:rPr>
              <a:t>speech.</a:t>
            </a:r>
          </a:p>
          <a:p>
            <a:pPr algn="just"/>
            <a:r>
              <a:rPr lang="en-US" b="1" dirty="0" smtClean="0">
                <a:latin typeface="Times New Roman" pitchFamily="18" charset="0"/>
                <a:cs typeface="Times New Roman" pitchFamily="18" charset="0"/>
              </a:rPr>
              <a:t>Neanderthal </a:t>
            </a:r>
            <a:r>
              <a:rPr lang="en-US" dirty="0" smtClean="0">
                <a:latin typeface="Times New Roman" pitchFamily="18" charset="0"/>
                <a:cs typeface="Times New Roman" pitchFamily="18" charset="0"/>
              </a:rPr>
              <a:t>is the name for a special type of prehistoric man. It is named after the </a:t>
            </a:r>
            <a:r>
              <a:rPr lang="en-US" u="sng" dirty="0" err="1" smtClean="0">
                <a:latin typeface="Times New Roman" pitchFamily="18" charset="0"/>
                <a:cs typeface="Times New Roman" pitchFamily="18" charset="0"/>
              </a:rPr>
              <a:t>Neander</a:t>
            </a:r>
            <a:r>
              <a:rPr lang="en-US" dirty="0" smtClean="0">
                <a:latin typeface="Times New Roman" pitchFamily="18" charset="0"/>
                <a:cs typeface="Times New Roman" pitchFamily="18" charset="0"/>
              </a:rPr>
              <a:t> river valley in </a:t>
            </a:r>
            <a:r>
              <a:rPr lang="en-US" u="sng" dirty="0" smtClean="0">
                <a:latin typeface="Times New Roman" pitchFamily="18" charset="0"/>
                <a:cs typeface="Times New Roman" pitchFamily="18" charset="0"/>
              </a:rPr>
              <a:t>Germany</a:t>
            </a:r>
            <a:r>
              <a:rPr lang="en-US" dirty="0" smtClean="0">
                <a:latin typeface="Times New Roman" pitchFamily="18" charset="0"/>
                <a:cs typeface="Times New Roman" pitchFamily="18" charset="0"/>
              </a:rPr>
              <a:t>, where the remains were found. They date from 120,000 to 35,000 years ago.</a:t>
            </a:r>
          </a:p>
          <a:p>
            <a:pPr algn="just"/>
            <a:r>
              <a:rPr lang="en-US" dirty="0" smtClean="0">
                <a:latin typeface="Times New Roman" pitchFamily="18" charset="0"/>
                <a:cs typeface="Times New Roman" pitchFamily="18" charset="0"/>
              </a:rPr>
              <a:t>Basic characteristics:</a:t>
            </a:r>
          </a:p>
          <a:p>
            <a:pPr algn="just"/>
            <a:r>
              <a:rPr lang="en-US" dirty="0" smtClean="0">
                <a:latin typeface="Times New Roman" pitchFamily="18" charset="0"/>
                <a:cs typeface="Times New Roman" pitchFamily="18" charset="0"/>
              </a:rPr>
              <a:t>age - 100,000-40/35,000 years</a:t>
            </a:r>
          </a:p>
          <a:p>
            <a:pPr algn="just"/>
            <a:r>
              <a:rPr lang="en-US" dirty="0" smtClean="0">
                <a:latin typeface="Times New Roman" pitchFamily="18" charset="0"/>
                <a:cs typeface="Times New Roman" pitchFamily="18" charset="0"/>
              </a:rPr>
              <a:t>body height - 160-165 cm</a:t>
            </a:r>
          </a:p>
          <a:p>
            <a:pPr algn="just"/>
            <a:r>
              <a:rPr lang="en-US" dirty="0" smtClean="0">
                <a:latin typeface="Times New Roman" pitchFamily="18" charset="0"/>
                <a:cs typeface="Times New Roman" pitchFamily="18" charset="0"/>
              </a:rPr>
              <a:t>brain volume - 1200-1600 cm³</a:t>
            </a:r>
          </a:p>
          <a:p>
            <a:pPr algn="just"/>
            <a:r>
              <a:rPr lang="en-US" dirty="0" smtClean="0">
                <a:latin typeface="Times New Roman" pitchFamily="18" charset="0"/>
                <a:cs typeface="Times New Roman" pitchFamily="18" charset="0"/>
              </a:rPr>
              <a:t>features of the skull: flat roof of the skull, </a:t>
            </a:r>
            <a:r>
              <a:rPr lang="en-US" dirty="0" err="1" smtClean="0">
                <a:latin typeface="Times New Roman" pitchFamily="18" charset="0"/>
                <a:cs typeface="Times New Roman" pitchFamily="18" charset="0"/>
              </a:rPr>
              <a:t>occiput</a:t>
            </a:r>
            <a:r>
              <a:rPr lang="en-US" dirty="0" smtClean="0">
                <a:latin typeface="Times New Roman" pitchFamily="18" charset="0"/>
                <a:cs typeface="Times New Roman" pitchFamily="18" charset="0"/>
              </a:rPr>
              <a:t> more or less curved, upper arches present over the entire width of the forehead, relatively slightly curved forehead, </a:t>
            </a:r>
            <a:r>
              <a:rPr lang="en-US" dirty="0" err="1" smtClean="0">
                <a:latin typeface="Times New Roman" pitchFamily="18" charset="0"/>
                <a:cs typeface="Times New Roman" pitchFamily="18" charset="0"/>
              </a:rPr>
              <a:t>postorbitally</a:t>
            </a:r>
            <a:r>
              <a:rPr lang="en-US" dirty="0" smtClean="0">
                <a:latin typeface="Times New Roman" pitchFamily="18" charset="0"/>
                <a:cs typeface="Times New Roman" pitchFamily="18" charset="0"/>
              </a:rPr>
              <a:t> compressed temple bone</a:t>
            </a:r>
          </a:p>
          <a:p>
            <a:pPr algn="just"/>
            <a:r>
              <a:rPr lang="en-US" dirty="0" smtClean="0">
                <a:latin typeface="Times New Roman" pitchFamily="18" charset="0"/>
                <a:cs typeface="Times New Roman" pitchFamily="18" charset="0"/>
              </a:rPr>
              <a:t>facial features: lat. </a:t>
            </a:r>
            <a:r>
              <a:rPr lang="en-US" dirty="0" err="1" smtClean="0">
                <a:latin typeface="Times New Roman" pitchFamily="18" charset="0"/>
                <a:cs typeface="Times New Roman" pitchFamily="18" charset="0"/>
              </a:rPr>
              <a:t>Fossa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canina</a:t>
            </a:r>
            <a:r>
              <a:rPr lang="en-US" dirty="0" smtClean="0">
                <a:latin typeface="Times New Roman" pitchFamily="18" charset="0"/>
                <a:cs typeface="Times New Roman" pitchFamily="18" charset="0"/>
              </a:rPr>
              <a:t> missing, jaws very massive, large angle of teeth (dental row) retracted process (contrary to the form of modern man)</a:t>
            </a:r>
          </a:p>
          <a:p>
            <a:pPr algn="just"/>
            <a:r>
              <a:rPr lang="en-US" dirty="0" smtClean="0">
                <a:latin typeface="Times New Roman" pitchFamily="18" charset="0"/>
                <a:cs typeface="Times New Roman" pitchFamily="18" charset="0"/>
              </a:rPr>
              <a:t>postcranial skeleton: hominid characteristics</a:t>
            </a:r>
          </a:p>
          <a:p>
            <a:pPr algn="just"/>
            <a:r>
              <a:rPr lang="en-US" dirty="0" smtClean="0">
                <a:latin typeface="Times New Roman" pitchFamily="18" charset="0"/>
                <a:cs typeface="Times New Roman" pitchFamily="18" charset="0"/>
              </a:rPr>
              <a:t>culture: culture of the core and deduction, trimming of tools, use of fire, burial of the deceased</a:t>
            </a:r>
            <a:endParaRPr lang="en-US" dirty="0">
              <a:latin typeface="Times New Roman" pitchFamily="18" charset="0"/>
              <a:cs typeface="Times New Roman" pitchFamily="18" charset="0"/>
            </a:endParaRPr>
          </a:p>
        </p:txBody>
      </p:sp>
      <p:pic>
        <p:nvPicPr>
          <p:cNvPr id="4098" name="Picture 2" descr="Остаци лобање Неандерталц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7815" y="660020"/>
            <a:ext cx="895350" cy="1133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456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Homo sapiens </a:t>
            </a:r>
            <a:r>
              <a:rPr lang="en-US" b="1" dirty="0" err="1" smtClean="0">
                <a:latin typeface="Times New Roman" pitchFamily="18" charset="0"/>
                <a:cs typeface="Times New Roman" pitchFamily="18" charset="0"/>
              </a:rPr>
              <a:t>sapiens</a:t>
            </a:r>
            <a:endParaRPr lang="en-US" dirty="0"/>
          </a:p>
        </p:txBody>
      </p:sp>
      <p:sp>
        <p:nvSpPr>
          <p:cNvPr id="3" name="Content Placeholder 2"/>
          <p:cNvSpPr>
            <a:spLocks noGrp="1"/>
          </p:cNvSpPr>
          <p:nvPr>
            <p:ph idx="1"/>
          </p:nvPr>
        </p:nvSpPr>
        <p:spPr>
          <a:xfrm>
            <a:off x="1670305" y="1753496"/>
            <a:ext cx="9241536" cy="4147431"/>
          </a:xfrm>
        </p:spPr>
        <p:txBody>
          <a:bodyPr>
            <a:normAutofit fontScale="85000" lnSpcReduction="10000"/>
          </a:bodyPr>
          <a:lstStyle/>
          <a:p>
            <a:pPr algn="just"/>
            <a:r>
              <a:rPr lang="en-US" dirty="0" smtClean="0">
                <a:latin typeface="Times New Roman" pitchFamily="18" charset="0"/>
                <a:cs typeface="Times New Roman" pitchFamily="18" charset="0"/>
              </a:rPr>
              <a:t>age - 35,000. year</a:t>
            </a:r>
          </a:p>
          <a:p>
            <a:pPr algn="just"/>
            <a:r>
              <a:rPr lang="en-US" dirty="0" smtClean="0">
                <a:latin typeface="Times New Roman" pitchFamily="18" charset="0"/>
                <a:cs typeface="Times New Roman" pitchFamily="18" charset="0"/>
              </a:rPr>
              <a:t>body height - 150-200 cm</a:t>
            </a:r>
          </a:p>
          <a:p>
            <a:pPr algn="just"/>
            <a:r>
              <a:rPr lang="en-US" dirty="0" smtClean="0">
                <a:latin typeface="Times New Roman" pitchFamily="18" charset="0"/>
                <a:cs typeface="Times New Roman" pitchFamily="18" charset="0"/>
              </a:rPr>
              <a:t>brain volume - 1200-2000 cm³</a:t>
            </a:r>
          </a:p>
          <a:p>
            <a:pPr algn="just"/>
            <a:r>
              <a:rPr lang="en-US" dirty="0" smtClean="0">
                <a:latin typeface="Times New Roman" pitchFamily="18" charset="0"/>
                <a:cs typeface="Times New Roman" pitchFamily="18" charset="0"/>
              </a:rPr>
              <a:t>features of the skull: the grip of the muscles on the skull is weakly expressed, the forehead in the lateral projection is close to vertical, the frontal arches are not developed along their entire length, the nape lies around the middle of the posterior cranial arch, the large cranial opening is moved forward, which is the result of upright walking</a:t>
            </a:r>
          </a:p>
          <a:p>
            <a:pPr algn="just"/>
            <a:r>
              <a:rPr lang="en-US" dirty="0" smtClean="0">
                <a:latin typeface="Times New Roman" pitchFamily="18" charset="0"/>
                <a:cs typeface="Times New Roman" pitchFamily="18" charset="0"/>
              </a:rPr>
              <a:t>facial features: reduction of the jaw apparatus, insignificant size of the teeth, the third molar is usually smaller or even reduced, concave profile of the upper jaw, </a:t>
            </a:r>
            <a:r>
              <a:rPr lang="en-US" u="sng" dirty="0" smtClean="0">
                <a:latin typeface="Times New Roman" pitchFamily="18" charset="0"/>
                <a:cs typeface="Times New Roman" pitchFamily="18" charset="0"/>
              </a:rPr>
              <a:t>lat.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Fossa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canina</a:t>
            </a:r>
            <a:r>
              <a:rPr lang="en-US" dirty="0" smtClean="0">
                <a:latin typeface="Times New Roman" pitchFamily="18" charset="0"/>
                <a:cs typeface="Times New Roman" pitchFamily="18" charset="0"/>
              </a:rPr>
              <a:t> present only in H . sapiens, a protruding process is present on the lower jaw</a:t>
            </a:r>
          </a:p>
          <a:p>
            <a:pPr algn="just"/>
            <a:r>
              <a:rPr lang="en-US" dirty="0" smtClean="0">
                <a:latin typeface="Times New Roman" pitchFamily="18" charset="0"/>
                <a:cs typeface="Times New Roman" pitchFamily="18" charset="0"/>
              </a:rPr>
              <a:t>postcranial skeleton: relatively thin and light bones</a:t>
            </a:r>
          </a:p>
          <a:p>
            <a:pPr algn="just"/>
            <a:r>
              <a:rPr lang="en-US" dirty="0" smtClean="0">
                <a:latin typeface="Times New Roman" pitchFamily="18" charset="0"/>
                <a:cs typeface="Times New Roman" pitchFamily="18" charset="0"/>
              </a:rPr>
              <a:t>culture: culture of tools with dominant blades, art is born</a:t>
            </a:r>
            <a:endParaRPr lang="en-US" dirty="0">
              <a:latin typeface="Times New Roman" pitchFamily="18" charset="0"/>
              <a:cs typeface="Times New Roman" pitchFamily="18" charset="0"/>
            </a:endParaRPr>
          </a:p>
        </p:txBody>
      </p:sp>
      <p:pic>
        <p:nvPicPr>
          <p:cNvPr id="5122" name="Picture 2" descr="https://upload.wikimedia.org/wikipedia/commons/thumb/9/95/Cro-Magnon-male-skull.png/200px-Cro-Magnon-male-skul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3271" y="1103376"/>
            <a:ext cx="1905000" cy="1590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5610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Religions of prehistory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41417" y="1998618"/>
            <a:ext cx="9321654" cy="3609702"/>
          </a:xfrm>
        </p:spPr>
        <p:txBody>
          <a:bodyPr>
            <a:normAutofit fontScale="92500" lnSpcReduction="10000"/>
          </a:bodyPr>
          <a:lstStyle/>
          <a:p>
            <a:pPr algn="just"/>
            <a:r>
              <a:rPr lang="en-US" dirty="0" smtClean="0">
                <a:latin typeface="Times New Roman" pitchFamily="18" charset="0"/>
                <a:cs typeface="Times New Roman" pitchFamily="18" charset="0"/>
              </a:rPr>
              <a:t>During the Paleolithic we can indicate only elementary forms of religion. In the culture of Homo </a:t>
            </a:r>
            <a:r>
              <a:rPr lang="en-US" dirty="0" err="1" smtClean="0">
                <a:latin typeface="Times New Roman" pitchFamily="18" charset="0"/>
                <a:cs typeface="Times New Roman" pitchFamily="18" charset="0"/>
              </a:rPr>
              <a:t>Habilis</a:t>
            </a:r>
            <a:r>
              <a:rPr lang="en-US" dirty="0" smtClean="0">
                <a:latin typeface="Times New Roman" pitchFamily="18" charset="0"/>
                <a:cs typeface="Times New Roman" pitchFamily="18" charset="0"/>
              </a:rPr>
              <a:t>, the pebble plays a central sacred role, attention is paid to the stone, which was chosen and reshaped with extreme care, so it is assumed that it was given extraordinary power.</a:t>
            </a:r>
          </a:p>
          <a:p>
            <a:pPr algn="just"/>
            <a:r>
              <a:rPr lang="en-US" dirty="0" smtClean="0">
                <a:latin typeface="Times New Roman" pitchFamily="18" charset="0"/>
                <a:cs typeface="Times New Roman" pitchFamily="18" charset="0"/>
              </a:rPr>
              <a:t>The mastery of fire is connected with the skill of working with stone. The oldest hearths in Europe are archaeologically documented by burnt pebbles.</a:t>
            </a:r>
            <a:r>
              <a:rPr lang="ru-RU" dirty="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lgn="just"/>
            <a:r>
              <a:rPr lang="en-US" u="sng" dirty="0" smtClean="0">
                <a:solidFill>
                  <a:srgbClr val="FF0000"/>
                </a:solidFill>
                <a:latin typeface="Times New Roman" pitchFamily="18" charset="0"/>
                <a:cs typeface="Times New Roman" pitchFamily="18" charset="0"/>
              </a:rPr>
              <a:t>Fire</a:t>
            </a:r>
            <a:r>
              <a:rPr lang="en-US" dirty="0" smtClean="0">
                <a:latin typeface="Times New Roman" pitchFamily="18" charset="0"/>
                <a:cs typeface="Times New Roman" pitchFamily="18" charset="0"/>
              </a:rPr>
              <a:t> changed life: changed nutrition, defeated cold, darkness, represented protection from wild animals, lengthened the day and enabled gathering, contributed to the development of verbal communication, preservation of traditions, development of imagination and creation of an atmosphere suitable for the creation of legends and myths.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322640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8353" y="1998617"/>
            <a:ext cx="9237183" cy="3724452"/>
          </a:xfrm>
        </p:spPr>
        <p:txBody>
          <a:bodyPr>
            <a:normAutofit fontScale="92500"/>
          </a:bodyPr>
          <a:lstStyle/>
          <a:p>
            <a:pPr algn="just"/>
            <a:r>
              <a:rPr lang="en-US" dirty="0" smtClean="0">
                <a:latin typeface="Times New Roman" pitchFamily="18" charset="0"/>
                <a:cs typeface="Times New Roman" pitchFamily="18" charset="0"/>
              </a:rPr>
              <a:t>The Neanderthal changes traditional culture and establishes a cult of the dead and beliefs about the afterlife. The Neanderthal buried his dead with piety. The deceased was laid on a large pile of stones, next to which a stone structure was built for the skeleton of a bear. In </a:t>
            </a:r>
            <a:r>
              <a:rPr lang="en-US" dirty="0" err="1" smtClean="0">
                <a:latin typeface="Times New Roman" pitchFamily="18" charset="0"/>
                <a:cs typeface="Times New Roman" pitchFamily="18" charset="0"/>
              </a:rPr>
              <a:t>Krapina</a:t>
            </a:r>
            <a:r>
              <a:rPr lang="en-US" dirty="0" smtClean="0">
                <a:latin typeface="Times New Roman" pitchFamily="18" charset="0"/>
                <a:cs typeface="Times New Roman" pitchFamily="18" charset="0"/>
              </a:rPr>
              <a:t> (Croatia) broken bones of the deceased were found. T races of cannibalism suggest the ritual consumption of the flesh of deceased relatives.</a:t>
            </a:r>
          </a:p>
          <a:p>
            <a:pPr algn="just"/>
            <a:r>
              <a:rPr lang="en-US" dirty="0" smtClean="0">
                <a:latin typeface="Times New Roman" pitchFamily="18" charset="0"/>
                <a:cs typeface="Times New Roman" pitchFamily="18" charset="0"/>
              </a:rPr>
              <a:t>During prehistory, the skull cult also developed. Respect for the dead is expressed among homo sapiens </a:t>
            </a:r>
            <a:r>
              <a:rPr lang="en-US" dirty="0" err="1" smtClean="0">
                <a:latin typeface="Times New Roman" pitchFamily="18" charset="0"/>
                <a:cs typeface="Times New Roman" pitchFamily="18" charset="0"/>
              </a:rPr>
              <a:t>sapiens</a:t>
            </a:r>
            <a:r>
              <a:rPr lang="en-US" dirty="0" smtClean="0">
                <a:latin typeface="Times New Roman" pitchFamily="18" charset="0"/>
                <a:cs typeface="Times New Roman" pitchFamily="18" charset="0"/>
              </a:rPr>
              <a:t>, graves from the younger Paleolithic were discovered, in which the deceased were buried with rich offerings, usually jewelry.</a:t>
            </a:r>
            <a:endParaRPr lang="en-US" dirty="0">
              <a:latin typeface="Times New Roman" pitchFamily="18" charset="0"/>
              <a:cs typeface="Times New Roman" pitchFamily="18" charset="0"/>
            </a:endParaRPr>
          </a:p>
        </p:txBody>
      </p:sp>
      <p:sp>
        <p:nvSpPr>
          <p:cNvPr id="4"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Religions of prehistory</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453861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sr-Latn-CS" sz="3600" dirty="0" smtClean="0">
                <a:latin typeface="Times New Roman" pitchFamily="18" charset="0"/>
              </a:rPr>
              <a:t>Prehistory</a:t>
            </a:r>
            <a:endParaRPr lang="en-US" sz="3600" dirty="0">
              <a:solidFill>
                <a:schemeClr val="tx1"/>
              </a:solidFill>
              <a:latin typeface="Times New Roman" pitchFamily="18" charset="0"/>
            </a:endParaRPr>
          </a:p>
        </p:txBody>
      </p:sp>
      <p:sp>
        <p:nvSpPr>
          <p:cNvPr id="10242" name="Content Placeholder 2"/>
          <p:cNvSpPr>
            <a:spLocks noGrp="1"/>
          </p:cNvSpPr>
          <p:nvPr>
            <p:ph idx="1"/>
          </p:nvPr>
        </p:nvSpPr>
        <p:spPr>
          <a:xfrm>
            <a:off x="1506051" y="1962911"/>
            <a:ext cx="9601196" cy="2905761"/>
          </a:xfrm>
        </p:spPr>
        <p:txBody>
          <a:bodyPr>
            <a:normAutofit lnSpcReduction="10000"/>
          </a:bodyPr>
          <a:lstStyle/>
          <a:p>
            <a:pPr marL="0" indent="0" algn="just">
              <a:buNone/>
            </a:pPr>
            <a:endParaRPr lang="en-US" sz="2800" b="1" dirty="0">
              <a:latin typeface="Times New Roman" panose="02020603050405020304" pitchFamily="18" charset="0"/>
            </a:endParaRPr>
          </a:p>
          <a:p>
            <a:pPr marL="0" indent="0" algn="just">
              <a:buNone/>
            </a:pPr>
            <a:endParaRPr lang="en-US" sz="2800" b="1" dirty="0">
              <a:latin typeface="Times New Roman" panose="02020603050405020304" pitchFamily="18" charset="0"/>
            </a:endParaRPr>
          </a:p>
          <a:p>
            <a:pPr marL="0" indent="0" algn="just">
              <a:buNone/>
            </a:pPr>
            <a:r>
              <a:rPr lang="en-US" sz="2800" b="1" dirty="0" smtClean="0">
                <a:latin typeface="Times New Roman" pitchFamily="18" charset="0"/>
                <a:cs typeface="Times New Roman" pitchFamily="18" charset="0"/>
              </a:rPr>
              <a:t>Prehistory</a:t>
            </a:r>
            <a:r>
              <a:rPr lang="en-US" sz="2800" dirty="0" smtClean="0">
                <a:latin typeface="Times New Roman" pitchFamily="18" charset="0"/>
                <a:cs typeface="Times New Roman" pitchFamily="18" charset="0"/>
              </a:rPr>
              <a:t> (from Greek </a:t>
            </a:r>
            <a:r>
              <a:rPr lang="el-GR" sz="2800" dirty="0" smtClean="0">
                <a:latin typeface="Times New Roman" pitchFamily="18" charset="0"/>
                <a:cs typeface="Times New Roman" pitchFamily="18" charset="0"/>
              </a:rPr>
              <a:t>προϊστορία: προ — </a:t>
            </a:r>
            <a:r>
              <a:rPr lang="en-US" sz="2800" dirty="0" smtClean="0">
                <a:latin typeface="Times New Roman" pitchFamily="18" charset="0"/>
                <a:cs typeface="Times New Roman" pitchFamily="18" charset="0"/>
              </a:rPr>
              <a:t>before, </a:t>
            </a:r>
            <a:r>
              <a:rPr lang="el-GR" sz="2800" dirty="0" smtClean="0">
                <a:latin typeface="Times New Roman" pitchFamily="18" charset="0"/>
                <a:cs typeface="Times New Roman" pitchFamily="18" charset="0"/>
              </a:rPr>
              <a:t>ιστορία — </a:t>
            </a:r>
            <a:r>
              <a:rPr lang="en-US" sz="2800" dirty="0" smtClean="0">
                <a:latin typeface="Times New Roman" pitchFamily="18" charset="0"/>
                <a:cs typeface="Times New Roman" pitchFamily="18" charset="0"/>
              </a:rPr>
              <a:t>story; i.e.: </a:t>
            </a:r>
            <a:r>
              <a:rPr lang="en-US" sz="2800" dirty="0" err="1" smtClean="0">
                <a:latin typeface="Times New Roman" pitchFamily="18" charset="0"/>
                <a:cs typeface="Times New Roman" pitchFamily="18" charset="0"/>
              </a:rPr>
              <a:t>prae</a:t>
            </a:r>
            <a:r>
              <a:rPr lang="en-US" sz="2800" dirty="0" smtClean="0">
                <a:latin typeface="Times New Roman" pitchFamily="18" charset="0"/>
                <a:cs typeface="Times New Roman" pitchFamily="18" charset="0"/>
              </a:rPr>
              <a:t> — previous </a:t>
            </a:r>
            <a:r>
              <a:rPr lang="sr-Cyrl-RS" sz="2800" dirty="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marL="0" indent="0" algn="just">
              <a:buNone/>
            </a:pPr>
            <a:r>
              <a:rPr lang="en-US" sz="2800" i="1" dirty="0" err="1" smtClean="0">
                <a:latin typeface="Times New Roman" pitchFamily="18" charset="0"/>
                <a:cs typeface="Times New Roman" pitchFamily="18" charset="0"/>
              </a:rPr>
              <a:t>historia</a:t>
            </a:r>
            <a:r>
              <a:rPr lang="en-US" sz="2800" i="1" dirty="0" smtClean="0">
                <a:latin typeface="Times New Roman" pitchFamily="18" charset="0"/>
                <a:cs typeface="Times New Roman" pitchFamily="18" charset="0"/>
              </a:rPr>
              <a:t> Latinized word </a:t>
            </a:r>
            <a:r>
              <a:rPr lang="en-US" sz="2800" i="1" dirty="0" err="1" smtClean="0">
                <a:latin typeface="Times New Roman" pitchFamily="18" charset="0"/>
                <a:cs typeface="Times New Roman" pitchFamily="18" charset="0"/>
              </a:rPr>
              <a:t>ιστορία</a:t>
            </a:r>
            <a:r>
              <a:rPr lang="en-US" sz="2800" i="1" dirty="0" smtClean="0">
                <a:latin typeface="Times New Roman" pitchFamily="18" charset="0"/>
                <a:cs typeface="Times New Roman" pitchFamily="18" charset="0"/>
              </a:rPr>
              <a:t> or Lat. </a:t>
            </a:r>
            <a:r>
              <a:rPr lang="en-US" sz="2800" i="1" dirty="0" err="1" smtClean="0">
                <a:latin typeface="Times New Roman" pitchFamily="18" charset="0"/>
                <a:cs typeface="Times New Roman" pitchFamily="18" charset="0"/>
              </a:rPr>
              <a:t>praehistoria</a:t>
            </a:r>
            <a:r>
              <a:rPr lang="en-US" sz="2800" i="1" dirty="0" smtClean="0">
                <a:latin typeface="Times New Roman" pitchFamily="18" charset="0"/>
                <a:cs typeface="Times New Roman" pitchFamily="18" charset="0"/>
              </a:rPr>
              <a:t>) is the period of time until the appearance of the first letters.</a:t>
            </a:r>
            <a:endParaRPr lang="en-US" sz="2800" dirty="0">
              <a:latin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2246204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0031" y="976079"/>
            <a:ext cx="9286993" cy="1202485"/>
          </a:xfrm>
        </p:spPr>
        <p:txBody>
          <a:bodyPr>
            <a:normAutofit fontScale="90000"/>
          </a:bodyPr>
          <a:lstStyle/>
          <a:p>
            <a:r>
              <a:rPr lang="en-US" dirty="0" smtClean="0">
                <a:latin typeface="Times New Roman" pitchFamily="18" charset="0"/>
                <a:cs typeface="Times New Roman" pitchFamily="18" charset="0"/>
              </a:rPr>
              <a:t>Prehistory and medicine of primitive peoples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698171" y="2403565"/>
            <a:ext cx="9287692" cy="3461658"/>
          </a:xfrm>
        </p:spPr>
        <p:txBody>
          <a:bodyPr>
            <a:normAutofit fontScale="92500" lnSpcReduction="10000"/>
          </a:bodyPr>
          <a:lstStyle/>
          <a:p>
            <a:pPr algn="just"/>
            <a:r>
              <a:rPr lang="en-US" dirty="0" smtClean="0">
                <a:latin typeface="Times New Roman" pitchFamily="18" charset="0"/>
                <a:cs typeface="Times New Roman" pitchFamily="18" charset="0"/>
              </a:rPr>
              <a:t>There is very little information about medicine in prehistory. By analyzing various archaeological remains (useful objects, human and animal bones, drawings) and oral traditions, it can be concluded that prehistoric peoples had basically the same medicine as primitive peoples in later eras, and it is still used today, held by some primitive peoples living in </a:t>
            </a:r>
            <a:r>
              <a:rPr lang="en-US" dirty="0" smtClean="0">
                <a:solidFill>
                  <a:srgbClr val="FF0000"/>
                </a:solidFill>
                <a:latin typeface="Times New Roman" pitchFamily="18" charset="0"/>
                <a:cs typeface="Times New Roman" pitchFamily="18" charset="0"/>
              </a:rPr>
              <a:t>Africa, South America, </a:t>
            </a:r>
            <a:r>
              <a:rPr lang="en-US" dirty="0" smtClean="0">
                <a:latin typeface="Times New Roman" pitchFamily="18" charset="0"/>
                <a:cs typeface="Times New Roman" pitchFamily="18" charset="0"/>
              </a:rPr>
              <a:t>etc.</a:t>
            </a:r>
          </a:p>
          <a:p>
            <a:pPr algn="just"/>
            <a:r>
              <a:rPr lang="en-US" dirty="0" smtClean="0">
                <a:latin typeface="Times New Roman" pitchFamily="18" charset="0"/>
                <a:cs typeface="Times New Roman" pitchFamily="18" charset="0"/>
              </a:rPr>
              <a:t>Despite the scant historical material, the fact is obvious:</a:t>
            </a:r>
          </a:p>
          <a:p>
            <a:pPr algn="just"/>
            <a:r>
              <a:rPr lang="en-US" i="1" dirty="0" smtClean="0">
                <a:latin typeface="Times New Roman" pitchFamily="18" charset="0"/>
                <a:cs typeface="Times New Roman" pitchFamily="18" charset="0"/>
              </a:rPr>
              <a:t>"...that prehistoric man, despite his mental backwardness and his animal existence as "Homo </a:t>
            </a:r>
            <a:r>
              <a:rPr lang="en-US" i="1" dirty="0" err="1" smtClean="0">
                <a:latin typeface="Times New Roman" pitchFamily="18" charset="0"/>
                <a:cs typeface="Times New Roman" pitchFamily="18" charset="0"/>
              </a:rPr>
              <a:t>brutus</a:t>
            </a:r>
            <a:r>
              <a:rPr lang="en-US" i="1" dirty="0" smtClean="0">
                <a:latin typeface="Times New Roman" pitchFamily="18" charset="0"/>
                <a:cs typeface="Times New Roman" pitchFamily="18" charset="0"/>
              </a:rPr>
              <a:t>" and later as "Homo sapiens" was still the most perfect creature and that he possessed certain creative abilities.".</a:t>
            </a:r>
            <a:endParaRPr lang="en-US" i="1" dirty="0">
              <a:latin typeface="Times New Roman" pitchFamily="18" charset="0"/>
              <a:cs typeface="Times New Roman" pitchFamily="18" charset="0"/>
            </a:endParaRPr>
          </a:p>
        </p:txBody>
      </p:sp>
    </p:spTree>
    <p:extLst>
      <p:ext uri="{BB962C8B-B14F-4D97-AF65-F5344CB8AC3E}">
        <p14:creationId xmlns:p14="http://schemas.microsoft.com/office/powerpoint/2010/main" val="759933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67989" y="2142309"/>
            <a:ext cx="8617131" cy="3880538"/>
          </a:xfrm>
        </p:spPr>
        <p:txBody>
          <a:bodyPr>
            <a:normAutofit fontScale="92500" lnSpcReduction="10000"/>
          </a:bodyPr>
          <a:lstStyle/>
          <a:p>
            <a:pPr algn="just"/>
            <a:r>
              <a:rPr lang="en-US" dirty="0" err="1" smtClean="0">
                <a:latin typeface="Times New Roman" pitchFamily="18" charset="0"/>
                <a:cs typeface="Times New Roman" pitchFamily="18" charset="0"/>
              </a:rPr>
              <a:t>Paleopathological</a:t>
            </a:r>
            <a:r>
              <a:rPr lang="en-US" dirty="0" smtClean="0">
                <a:latin typeface="Times New Roman" pitchFamily="18" charset="0"/>
                <a:cs typeface="Times New Roman" pitchFamily="18" charset="0"/>
              </a:rPr>
              <a:t> evidence from the ancient historical past about the origin of the disease and the method of its treatment is very rare and there are three types.</a:t>
            </a:r>
          </a:p>
          <a:p>
            <a:pPr algn="just"/>
            <a:r>
              <a:rPr lang="en-US" u="sng" dirty="0" smtClean="0">
                <a:latin typeface="Times New Roman" pitchFamily="18" charset="0"/>
                <a:cs typeface="Times New Roman" pitchFamily="18" charset="0"/>
              </a:rPr>
              <a:t>Found parts of the skeleton of prehistoric man with pathological changes due to arthritis, </a:t>
            </a:r>
            <a:r>
              <a:rPr lang="en-US" u="sng" dirty="0" err="1" smtClean="0">
                <a:latin typeface="Times New Roman" pitchFamily="18" charset="0"/>
                <a:cs typeface="Times New Roman" pitchFamily="18" charset="0"/>
              </a:rPr>
              <a:t>ankylosis</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osteomyelitis</a:t>
            </a:r>
            <a:r>
              <a:rPr lang="en-US" u="sng" dirty="0" smtClean="0">
                <a:latin typeface="Times New Roman" pitchFamily="18" charset="0"/>
                <a:cs typeface="Times New Roman" pitchFamily="18" charset="0"/>
              </a:rPr>
              <a:t>, injuries, necrosis...</a:t>
            </a:r>
          </a:p>
          <a:p>
            <a:pPr algn="just"/>
            <a:r>
              <a:rPr lang="en-US" u="sng" dirty="0" smtClean="0">
                <a:latin typeface="Times New Roman" pitchFamily="18" charset="0"/>
                <a:cs typeface="Times New Roman" pitchFamily="18" charset="0"/>
              </a:rPr>
              <a:t>Archaeological finds of various statues and </a:t>
            </a:r>
            <a:r>
              <a:rPr lang="en-US" u="sng" dirty="0" err="1" smtClean="0">
                <a:latin typeface="Times New Roman" pitchFamily="18" charset="0"/>
                <a:cs typeface="Times New Roman" pitchFamily="18" charset="0"/>
              </a:rPr>
              <a:t>petrographs</a:t>
            </a:r>
            <a:r>
              <a:rPr lang="en-US" u="sng" dirty="0" smtClean="0">
                <a:latin typeface="Times New Roman" pitchFamily="18" charset="0"/>
                <a:cs typeface="Times New Roman" pitchFamily="18" charset="0"/>
              </a:rPr>
              <a:t> (cave drawings).</a:t>
            </a:r>
          </a:p>
          <a:p>
            <a:pPr algn="just"/>
            <a:r>
              <a:rPr lang="en-US" u="sng" dirty="0" smtClean="0">
                <a:latin typeface="Times New Roman" pitchFamily="18" charset="0"/>
                <a:cs typeface="Times New Roman" pitchFamily="18" charset="0"/>
              </a:rPr>
              <a:t>Studies of myths and beliefs of people whose level of cultural and </a:t>
            </a:r>
            <a:r>
              <a:rPr lang="en-US" u="sng" dirty="0" err="1" smtClean="0">
                <a:latin typeface="Times New Roman" pitchFamily="18" charset="0"/>
                <a:cs typeface="Times New Roman" pitchFamily="18" charset="0"/>
              </a:rPr>
              <a:t>civilizational</a:t>
            </a:r>
            <a:r>
              <a:rPr lang="en-US" u="sng" dirty="0" smtClean="0">
                <a:latin typeface="Times New Roman" pitchFamily="18" charset="0"/>
                <a:cs typeface="Times New Roman" pitchFamily="18" charset="0"/>
              </a:rPr>
              <a:t> development did not exceed the level of the historical Stone Age (some attitudes of that time, as a model of behavior, have been preserved to this day in primitive tribal communities of the continents of Africa, Australia, Asia and South America).</a:t>
            </a:r>
            <a:endParaRPr lang="en-US" dirty="0">
              <a:latin typeface="Times New Roman" pitchFamily="18" charset="0"/>
              <a:cs typeface="Times New Roman" pitchFamily="18" charset="0"/>
            </a:endParaRPr>
          </a:p>
        </p:txBody>
      </p:sp>
      <p:sp>
        <p:nvSpPr>
          <p:cNvPr id="4" name="Title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en-US" dirty="0" smtClean="0">
                <a:latin typeface="Times New Roman" pitchFamily="18" charset="0"/>
                <a:cs typeface="Times New Roman" pitchFamily="18" charset="0"/>
              </a:rPr>
              <a:t> Prehistory and medicine of primitive peoples </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475123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80606" y="2259874"/>
            <a:ext cx="9091747" cy="3683726"/>
          </a:xfrm>
        </p:spPr>
        <p:txBody>
          <a:bodyPr>
            <a:normAutofit/>
          </a:bodyPr>
          <a:lstStyle/>
          <a:p>
            <a:pPr algn="just"/>
            <a:r>
              <a:rPr lang="en-US" dirty="0" smtClean="0">
                <a:latin typeface="Times New Roman" pitchFamily="18" charset="0"/>
                <a:cs typeface="Times New Roman" pitchFamily="18" charset="0"/>
              </a:rPr>
              <a:t>Archaeologists and anthropologists, during the study of the life of prehistoric man and primitive tribes, determined that the main bearer of empirical medicine was a woman mother, as well as that these human societies have always had special individuals (men or women) in charge of healing work.</a:t>
            </a:r>
          </a:p>
          <a:p>
            <a:pPr algn="just"/>
            <a:r>
              <a:rPr lang="en-US" dirty="0" smtClean="0">
                <a:latin typeface="Times New Roman" pitchFamily="18" charset="0"/>
                <a:cs typeface="Times New Roman" pitchFamily="18" charset="0"/>
              </a:rPr>
              <a:t>They were responsible for preventing disease and treating the sick and injured.</a:t>
            </a:r>
          </a:p>
          <a:p>
            <a:pPr algn="just"/>
            <a:r>
              <a:rPr lang="en-US" dirty="0" smtClean="0">
                <a:latin typeface="Times New Roman" pitchFamily="18" charset="0"/>
                <a:cs typeface="Times New Roman" pitchFamily="18" charset="0"/>
              </a:rPr>
              <a:t>Their healing abilities were based on two sources - experience and magic.</a:t>
            </a:r>
            <a:endParaRPr lang="en-US" dirty="0">
              <a:latin typeface="Times New Roman" pitchFamily="18" charset="0"/>
              <a:cs typeface="Times New Roman" pitchFamily="18" charset="0"/>
            </a:endParaRPr>
          </a:p>
        </p:txBody>
      </p:sp>
      <p:sp>
        <p:nvSpPr>
          <p:cNvPr id="4" name="Title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en-US" dirty="0" smtClean="0">
                <a:latin typeface="Times New Roman" pitchFamily="18" charset="0"/>
                <a:cs typeface="Times New Roman" pitchFamily="18" charset="0"/>
              </a:rPr>
              <a:t> Prehistory and medicine of primitive peoples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12654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Savagery and Barbarism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920241" y="2416629"/>
            <a:ext cx="8292354" cy="3306440"/>
          </a:xfrm>
        </p:spPr>
        <p:txBody>
          <a:bodyPr/>
          <a:lstStyle/>
          <a:p>
            <a:pPr algn="just"/>
            <a:r>
              <a:rPr lang="en-US" dirty="0" smtClean="0">
                <a:latin typeface="Times New Roman" pitchFamily="18" charset="0"/>
                <a:cs typeface="Times New Roman" pitchFamily="18" charset="0"/>
              </a:rPr>
              <a:t>According to J. For Morgan, prehistory is divided into two great historical periods; Savagery and Barbarism.</a:t>
            </a:r>
          </a:p>
          <a:p>
            <a:pPr algn="just"/>
            <a:r>
              <a:rPr lang="en-US" dirty="0" smtClean="0">
                <a:latin typeface="Times New Roman" pitchFamily="18" charset="0"/>
                <a:cs typeface="Times New Roman" pitchFamily="18" charset="0"/>
              </a:rPr>
              <a:t>These two periods each had their own; lower, medium and higher level of development.</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2678908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0031" y="739206"/>
            <a:ext cx="9286993" cy="1202485"/>
          </a:xfrm>
        </p:spPr>
        <p:txBody>
          <a:bodyPr>
            <a:normAutofit/>
          </a:bodyPr>
          <a:lstStyle/>
          <a:p>
            <a:r>
              <a:rPr lang="en-US" b="1" dirty="0" smtClean="0">
                <a:latin typeface="Times New Roman" pitchFamily="18" charset="0"/>
                <a:cs typeface="Times New Roman" pitchFamily="18" charset="0"/>
              </a:rPr>
              <a:t>Savagery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384663" y="1920240"/>
            <a:ext cx="9722250" cy="4334255"/>
          </a:xfrm>
        </p:spPr>
        <p:txBody>
          <a:bodyPr>
            <a:normAutofit fontScale="77500" lnSpcReduction="20000"/>
          </a:bodyPr>
          <a:lstStyle/>
          <a:p>
            <a:pPr algn="just"/>
            <a:r>
              <a:rPr lang="en-US" dirty="0" smtClean="0">
                <a:latin typeface="Times New Roman" pitchFamily="18" charset="0"/>
                <a:cs typeface="Times New Roman" pitchFamily="18" charset="0"/>
              </a:rPr>
              <a:t>Savagery is the first great epoch in which man is formed, characterized by inarticulate speech and a limited level of understanding of the phenomena and nature that surrounds him.</a:t>
            </a:r>
          </a:p>
          <a:p>
            <a:pPr algn="just"/>
            <a:r>
              <a:rPr lang="en-US" b="1" i="1" u="sng" dirty="0" smtClean="0">
                <a:latin typeface="Times New Roman" pitchFamily="18" charset="0"/>
                <a:cs typeface="Times New Roman" pitchFamily="18" charset="0"/>
              </a:rPr>
              <a:t>A lower degree of savagery</a:t>
            </a:r>
          </a:p>
          <a:p>
            <a:pPr algn="just"/>
            <a:r>
              <a:rPr lang="en-US" dirty="0" smtClean="0">
                <a:latin typeface="Times New Roman" pitchFamily="18" charset="0"/>
                <a:cs typeface="Times New Roman" pitchFamily="18" charset="0"/>
              </a:rPr>
              <a:t>In the lower level of savagery "...healing was in the form of some kind of uncontrolled actions and movements..." which will be present in later periods up to the stage of empiricism.</a:t>
            </a:r>
          </a:p>
          <a:p>
            <a:pPr algn="just"/>
            <a:r>
              <a:rPr lang="en-US" b="1" i="1" u="sng" dirty="0" smtClean="0">
                <a:latin typeface="Times New Roman" pitchFamily="18" charset="0"/>
                <a:cs typeface="Times New Roman" pitchFamily="18" charset="0"/>
              </a:rPr>
              <a:t>Medium level of savagery</a:t>
            </a:r>
          </a:p>
          <a:p>
            <a:pPr algn="just"/>
            <a:r>
              <a:rPr lang="en-US" dirty="0" smtClean="0">
                <a:latin typeface="Times New Roman" pitchFamily="18" charset="0"/>
                <a:cs typeface="Times New Roman" pitchFamily="18" charset="0"/>
              </a:rPr>
              <a:t>In</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 middle stage of the development of savagery, man develops manual skills, and makes and adapts the tools and weapons he needs for everyday life. In this period, "primitive man" discovers fire and begins to develop "...demonic beliefs in the origin of disease." Every illness or injury he attributes to some unsuspecting demon…”</a:t>
            </a:r>
          </a:p>
          <a:p>
            <a:pPr algn="just"/>
            <a:r>
              <a:rPr lang="en-US" b="1" i="1" u="sng" dirty="0" smtClean="0">
                <a:latin typeface="Times New Roman" pitchFamily="18" charset="0"/>
                <a:cs typeface="Times New Roman" pitchFamily="18" charset="0"/>
              </a:rPr>
              <a:t>A higher degree of savagery</a:t>
            </a:r>
          </a:p>
          <a:p>
            <a:pPr algn="just"/>
            <a:r>
              <a:rPr lang="en-US" dirty="0" smtClean="0">
                <a:latin typeface="Times New Roman" pitchFamily="18" charset="0"/>
                <a:cs typeface="Times New Roman" pitchFamily="18" charset="0"/>
              </a:rPr>
              <a:t>At a higher level of savagery - when "Homo Sapiens" is formed, man increasingly abandons the cave way of life and lives in his own hand-built structures (huts, coops, etc.). He starts cultivating the land and uses domestic animals for that work.</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5297141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Barbarism </a:t>
            </a:r>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450848" y="1584960"/>
            <a:ext cx="9521951" cy="4572000"/>
          </a:xfrm>
        </p:spPr>
        <p:txBody>
          <a:bodyPr>
            <a:normAutofit/>
          </a:bodyPr>
          <a:lstStyle/>
          <a:p>
            <a:pPr algn="just"/>
            <a:r>
              <a:rPr lang="en-US" dirty="0" smtClean="0">
                <a:latin typeface="Times New Roman" pitchFamily="18" charset="0"/>
                <a:cs typeface="Times New Roman" pitchFamily="18" charset="0"/>
              </a:rPr>
              <a:t>Barbarism is an epoch characterized by the development of the human personality and its consciousness. In it, man increasingly makes tools and engages in certain activities. Communities of people are formed, according to the opposite sex and children, and the division of people within the settlements itself begins.</a:t>
            </a:r>
          </a:p>
          <a:p>
            <a:pPr algn="just"/>
            <a:r>
              <a:rPr lang="en-US" dirty="0" smtClean="0">
                <a:latin typeface="Times New Roman" pitchFamily="18" charset="0"/>
                <a:cs typeface="Times New Roman" pitchFamily="18" charset="0"/>
              </a:rPr>
              <a:t>In this organized way of life, in Barbarism, relationships - and above all health care - are organized at the level of self-help.</a:t>
            </a:r>
          </a:p>
          <a:p>
            <a:pPr algn="just"/>
            <a:r>
              <a:rPr lang="en-US" dirty="0" smtClean="0">
                <a:latin typeface="Times New Roman" pitchFamily="18" charset="0"/>
                <a:cs typeface="Times New Roman" pitchFamily="18" charset="0"/>
              </a:rPr>
              <a:t>This is where the first forms of medicine appear, which, under the influence of external factors, will be based on the development of acquired experience. This experience will eventually turn into a sovereign form of healing.</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482411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5291" y="2429691"/>
            <a:ext cx="9420934" cy="3666308"/>
          </a:xfrm>
        </p:spPr>
        <p:txBody>
          <a:bodyPr>
            <a:normAutofit/>
          </a:bodyPr>
          <a:lstStyle/>
          <a:p>
            <a:r>
              <a:rPr lang="en-US" dirty="0" smtClean="0">
                <a:latin typeface="Times New Roman" pitchFamily="18" charset="0"/>
                <a:cs typeface="Times New Roman" pitchFamily="18" charset="0"/>
              </a:rPr>
              <a:t>In accordance with the characteristics of the primitive way of thinking, the way of life and the social organization of the lowest level, </a:t>
            </a:r>
            <a:r>
              <a:rPr lang="en-US" dirty="0" err="1" smtClean="0">
                <a:latin typeface="Times New Roman" pitchFamily="18" charset="0"/>
                <a:cs typeface="Times New Roman" pitchFamily="18" charset="0"/>
              </a:rPr>
              <a:t>magico</a:t>
            </a:r>
            <a:r>
              <a:rPr lang="en-US" dirty="0" smtClean="0">
                <a:latin typeface="Times New Roman" pitchFamily="18" charset="0"/>
                <a:cs typeface="Times New Roman" pitchFamily="18" charset="0"/>
              </a:rPr>
              <a:t>-religious medicine also developed.</a:t>
            </a:r>
          </a:p>
          <a:p>
            <a:r>
              <a:rPr lang="en-US" dirty="0" smtClean="0">
                <a:latin typeface="Times New Roman" pitchFamily="18" charset="0"/>
                <a:cs typeface="Times New Roman" pitchFamily="18" charset="0"/>
              </a:rPr>
              <a:t>Sorcerers, magicians, shamans, etc., did not heal with the use of natural agents, but, supposedly, with magical power and knowledge given by God.</a:t>
            </a:r>
            <a:endParaRPr lang="en-US" dirty="0">
              <a:latin typeface="Times New Roman" pitchFamily="18" charset="0"/>
              <a:cs typeface="Times New Roman" pitchFamily="18" charset="0"/>
            </a:endParaRPr>
          </a:p>
        </p:txBody>
      </p:sp>
      <p:sp>
        <p:nvSpPr>
          <p:cNvPr id="4"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Prehistory and medicine of primitive peoples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338836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33040" y="2314385"/>
            <a:ext cx="4135776" cy="360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353056" y="1158532"/>
            <a:ext cx="7437120" cy="923330"/>
          </a:xfrm>
          <a:prstGeom prst="rect">
            <a:avLst/>
          </a:prstGeom>
        </p:spPr>
        <p:txBody>
          <a:bodyPr wrap="square">
            <a:spAutoFit/>
          </a:bodyPr>
          <a:lstStyle/>
          <a:p>
            <a:pPr algn="ctr"/>
            <a:r>
              <a:rPr lang="en-US" dirty="0" smtClean="0">
                <a:latin typeface="Times New Roman" pitchFamily="18" charset="0"/>
                <a:cs typeface="Times New Roman" pitchFamily="18" charset="0"/>
              </a:rPr>
              <a:t>The prehistoric site of Stonehenge was a place where the sick and injured came because of the healing powers they believed the megaliths had, according to archaeologists in London.</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6648572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Times New Roman" pitchFamily="18" charset="0"/>
                <a:cs typeface="Times New Roman" pitchFamily="18" charset="0"/>
              </a:rPr>
              <a:t>Transformation of a shaman into an </a:t>
            </a:r>
            <a:r>
              <a:rPr lang="en-US" sz="2400" dirty="0" err="1" smtClean="0">
                <a:latin typeface="Times New Roman" pitchFamily="18" charset="0"/>
                <a:cs typeface="Times New Roman" pitchFamily="18" charset="0"/>
              </a:rPr>
              <a:t>Olmec</a:t>
            </a:r>
            <a:r>
              <a:rPr lang="en-US" sz="2400" dirty="0" smtClean="0">
                <a:latin typeface="Times New Roman" pitchFamily="18" charset="0"/>
                <a:cs typeface="Times New Roman" pitchFamily="18" charset="0"/>
              </a:rPr>
              <a:t> eagle from the 10th to the 6th century BC</a:t>
            </a:r>
            <a:endParaRPr lang="en-US" sz="2400"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39068" y="1995550"/>
            <a:ext cx="2442019" cy="3649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81396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Animism or fetishism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365505" y="2094873"/>
            <a:ext cx="9351263" cy="3603812"/>
          </a:xfrm>
        </p:spPr>
        <p:txBody>
          <a:bodyPr>
            <a:normAutofit fontScale="92500" lnSpcReduction="20000"/>
          </a:bodyPr>
          <a:lstStyle/>
          <a:p>
            <a:pPr algn="just"/>
            <a:r>
              <a:rPr lang="en-US" dirty="0" smtClean="0">
                <a:latin typeface="Times New Roman" pitchFamily="18" charset="0"/>
                <a:cs typeface="Times New Roman" pitchFamily="18" charset="0"/>
              </a:rPr>
              <a:t>The thinking of primitive peoples is characterized by "animism" or "fetishism".</a:t>
            </a:r>
          </a:p>
          <a:p>
            <a:pPr algn="just"/>
            <a:r>
              <a:rPr lang="en-US" dirty="0" smtClean="0">
                <a:latin typeface="Times New Roman" pitchFamily="18" charset="0"/>
                <a:cs typeface="Times New Roman" pitchFamily="18" charset="0"/>
              </a:rPr>
              <a:t>According to them, all people and objects had a soul, and it left the person during sleep or after death, but it is still present in life, and passes to the healthy and causes diseases in them.</a:t>
            </a:r>
          </a:p>
          <a:p>
            <a:pPr algn="just"/>
            <a:r>
              <a:rPr lang="en-US" dirty="0" smtClean="0">
                <a:latin typeface="Times New Roman" pitchFamily="18" charset="0"/>
                <a:cs typeface="Times New Roman" pitchFamily="18" charset="0"/>
              </a:rPr>
              <a:t>Therefore, in order to expel it from the body, prehistoric man believed that he should resort to various types of </a:t>
            </a:r>
            <a:r>
              <a:rPr lang="en-US" dirty="0" smtClean="0">
                <a:solidFill>
                  <a:srgbClr val="FF0000"/>
                </a:solidFill>
                <a:latin typeface="Times New Roman" pitchFamily="18" charset="0"/>
                <a:cs typeface="Times New Roman" pitchFamily="18" charset="0"/>
              </a:rPr>
              <a:t>"tricks".</a:t>
            </a:r>
          </a:p>
          <a:p>
            <a:pPr algn="just"/>
            <a:r>
              <a:rPr lang="en-US" dirty="0" smtClean="0">
                <a:latin typeface="Times New Roman" pitchFamily="18" charset="0"/>
                <a:cs typeface="Times New Roman" pitchFamily="18" charset="0"/>
              </a:rPr>
              <a:t>Therefore, the disease enters the human body and soul, and in order to cleanse and heal the body and soul, it is necessary to expel the evil spirit from the body. </a:t>
            </a:r>
          </a:p>
          <a:p>
            <a:pPr algn="just"/>
            <a:r>
              <a:rPr lang="en-US" dirty="0" smtClean="0">
                <a:latin typeface="Times New Roman" pitchFamily="18" charset="0"/>
                <a:cs typeface="Times New Roman" pitchFamily="18" charset="0"/>
              </a:rPr>
              <a:t>Primitive peoples also considered the main causes of illness to be the witchcraft of other persons, the whims of demons or the punishments of enraged gods.</a:t>
            </a:r>
            <a:endParaRPr lang="en-US" i="1" u="sng" dirty="0">
              <a:latin typeface="Times New Roman" pitchFamily="18" charset="0"/>
              <a:cs typeface="Times New Roman" pitchFamily="18" charset="0"/>
            </a:endParaRPr>
          </a:p>
        </p:txBody>
      </p:sp>
    </p:spTree>
    <p:extLst>
      <p:ext uri="{BB962C8B-B14F-4D97-AF65-F5344CB8AC3E}">
        <p14:creationId xmlns:p14="http://schemas.microsoft.com/office/powerpoint/2010/main" val="3775599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a:xfrm>
            <a:off x="1466090" y="1109472"/>
            <a:ext cx="9601196" cy="3925148"/>
          </a:xfrm>
        </p:spPr>
        <p:txBody>
          <a:bodyPr>
            <a:normAutofit fontScale="92500" lnSpcReduction="10000"/>
          </a:bodyPr>
          <a:lstStyle/>
          <a:p>
            <a:pPr algn="just"/>
            <a:r>
              <a:rPr lang="en-US" dirty="0" smtClean="0">
                <a:latin typeface="Times New Roman" pitchFamily="18" charset="0"/>
                <a:cs typeface="Times New Roman" pitchFamily="18" charset="0"/>
              </a:rPr>
              <a:t>Prehistory is the period of time that lasts from the moment when prehistoric man began to make tools and weapons until the appearance of the first letters and is divided according to the material from which the tools and weapons were made and the way they were processed into:</a:t>
            </a:r>
          </a:p>
          <a:p>
            <a:pPr algn="just"/>
            <a:r>
              <a:rPr lang="en-US" dirty="0" smtClean="0">
                <a:latin typeface="Times New Roman" pitchFamily="18" charset="0"/>
                <a:cs typeface="Times New Roman" pitchFamily="18" charset="0"/>
              </a:rPr>
              <a:t>older stone age (</a:t>
            </a:r>
            <a:r>
              <a:rPr lang="en-US" dirty="0" err="1" smtClean="0">
                <a:latin typeface="Times New Roman" pitchFamily="18" charset="0"/>
                <a:cs typeface="Times New Roman" pitchFamily="18" charset="0"/>
              </a:rPr>
              <a:t>paleolithic</a:t>
            </a:r>
            <a:r>
              <a:rPr lang="en-US" dirty="0" smtClean="0">
                <a:latin typeface="Times New Roman" pitchFamily="18" charset="0"/>
                <a:cs typeface="Times New Roman" pitchFamily="18" charset="0"/>
              </a:rPr>
              <a:t>)</a:t>
            </a:r>
          </a:p>
          <a:p>
            <a:pPr algn="just"/>
            <a:r>
              <a:rPr lang="en-US" dirty="0" smtClean="0">
                <a:latin typeface="Times New Roman" pitchFamily="18" charset="0"/>
                <a:cs typeface="Times New Roman" pitchFamily="18" charset="0"/>
              </a:rPr>
              <a:t>middle stone age (</a:t>
            </a:r>
            <a:r>
              <a:rPr lang="en-US" dirty="0" err="1" smtClean="0">
                <a:latin typeface="Times New Roman" pitchFamily="18" charset="0"/>
                <a:cs typeface="Times New Roman" pitchFamily="18" charset="0"/>
              </a:rPr>
              <a:t>mesolithic</a:t>
            </a:r>
            <a:r>
              <a:rPr lang="en-US" dirty="0" smtClean="0">
                <a:latin typeface="Times New Roman" pitchFamily="18" charset="0"/>
                <a:cs typeface="Times New Roman" pitchFamily="18" charset="0"/>
              </a:rPr>
              <a:t>)</a:t>
            </a:r>
          </a:p>
          <a:p>
            <a:pPr algn="just"/>
            <a:r>
              <a:rPr lang="en-US" dirty="0" smtClean="0">
                <a:latin typeface="Times New Roman" pitchFamily="18" charset="0"/>
                <a:cs typeface="Times New Roman" pitchFamily="18" charset="0"/>
              </a:rPr>
              <a:t>younger stone age (</a:t>
            </a:r>
            <a:r>
              <a:rPr lang="en-US" dirty="0" err="1" smtClean="0">
                <a:latin typeface="Times New Roman" pitchFamily="18" charset="0"/>
                <a:cs typeface="Times New Roman" pitchFamily="18" charset="0"/>
              </a:rPr>
              <a:t>neolithic</a:t>
            </a:r>
            <a:r>
              <a:rPr lang="en-US" dirty="0" smtClean="0">
                <a:latin typeface="Times New Roman" pitchFamily="18" charset="0"/>
                <a:cs typeface="Times New Roman" pitchFamily="18" charset="0"/>
              </a:rPr>
              <a:t>)</a:t>
            </a:r>
          </a:p>
          <a:p>
            <a:pPr algn="just"/>
            <a:r>
              <a:rPr lang="en-US" dirty="0" smtClean="0">
                <a:latin typeface="Times New Roman" pitchFamily="18" charset="0"/>
                <a:cs typeface="Times New Roman" pitchFamily="18" charset="0"/>
              </a:rPr>
              <a:t>metal age:</a:t>
            </a:r>
          </a:p>
          <a:p>
            <a:pPr lvl="1" algn="just"/>
            <a:r>
              <a:rPr lang="en-US" dirty="0" smtClean="0">
                <a:latin typeface="Times New Roman" pitchFamily="18" charset="0"/>
                <a:cs typeface="Times New Roman" pitchFamily="18" charset="0"/>
              </a:rPr>
              <a:t>copper age</a:t>
            </a:r>
          </a:p>
          <a:p>
            <a:pPr lvl="1" algn="just"/>
            <a:r>
              <a:rPr lang="en-US" dirty="0" smtClean="0">
                <a:latin typeface="Times New Roman" pitchFamily="18" charset="0"/>
                <a:cs typeface="Times New Roman" pitchFamily="18" charset="0"/>
              </a:rPr>
              <a:t>bronze age</a:t>
            </a:r>
          </a:p>
          <a:p>
            <a:pPr lvl="1" algn="just"/>
            <a:r>
              <a:rPr lang="en-US" dirty="0" smtClean="0">
                <a:latin typeface="Times New Roman" pitchFamily="18" charset="0"/>
                <a:cs typeface="Times New Roman" pitchFamily="18" charset="0"/>
              </a:rPr>
              <a:t>iron age.</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4001109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02229" y="2756263"/>
            <a:ext cx="9397420" cy="3478870"/>
          </a:xfrm>
        </p:spPr>
        <p:txBody>
          <a:bodyPr>
            <a:normAutofit/>
          </a:bodyPr>
          <a:lstStyle/>
          <a:p>
            <a:pPr algn="just"/>
            <a:r>
              <a:rPr lang="en-US" dirty="0" smtClean="0">
                <a:latin typeface="Times New Roman" pitchFamily="18" charset="0"/>
                <a:cs typeface="Times New Roman" pitchFamily="18" charset="0"/>
              </a:rPr>
              <a:t>Prehistoric healers were mostly priests, because healing was considered a sacred rite.</a:t>
            </a:r>
          </a:p>
          <a:p>
            <a:pPr algn="just"/>
            <a:r>
              <a:rPr lang="en-US" dirty="0" smtClean="0">
                <a:latin typeface="Times New Roman" pitchFamily="18" charset="0"/>
                <a:cs typeface="Times New Roman" pitchFamily="18" charset="0"/>
              </a:rPr>
              <a:t>Among the healers there were also those who engaged in "healing" in order to gain a privileged social position.</a:t>
            </a:r>
            <a:endParaRPr lang="sr-Cyrl-RS" dirty="0" smtClean="0">
              <a:latin typeface="Times New Roman" pitchFamily="18" charset="0"/>
              <a:cs typeface="Times New Roman" pitchFamily="18" charset="0"/>
            </a:endParaRPr>
          </a:p>
        </p:txBody>
      </p:sp>
      <p:sp>
        <p:nvSpPr>
          <p:cNvPr id="4" name="Title 1"/>
          <p:cNvSpPr>
            <a:spLocks noGrp="1"/>
          </p:cNvSpPr>
          <p:nvPr>
            <p:ph type="title"/>
          </p:nvPr>
        </p:nvSpPr>
        <p:spPr>
          <a:xfrm>
            <a:off x="1606335" y="1085807"/>
            <a:ext cx="9286993" cy="1202485"/>
          </a:xfrm>
        </p:spPr>
        <p:txBody>
          <a:bodyPr>
            <a:normAutofit fontScale="90000"/>
          </a:bodyPr>
          <a:lstStyle/>
          <a:p>
            <a:r>
              <a:rPr lang="en-US" dirty="0" smtClean="0"/>
              <a:t>Prehistory and medicine of primitive peoples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7923696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67543" y="2285999"/>
            <a:ext cx="9063882" cy="3437069"/>
          </a:xfrm>
        </p:spPr>
        <p:txBody>
          <a:bodyPr>
            <a:normAutofit/>
          </a:bodyPr>
          <a:lstStyle/>
          <a:p>
            <a:pPr algn="just"/>
            <a:r>
              <a:rPr lang="en-US" dirty="0" smtClean="0">
                <a:latin typeface="Times New Roman" pitchFamily="18" charset="0"/>
                <a:cs typeface="Times New Roman" pitchFamily="18" charset="0"/>
              </a:rPr>
              <a:t>Among them, healers are also differentiated according to "subspecialties", one for the treatment of different diseases, such as (e.g. with the Aztecs) sorcerers and shamans (in Asia and Africa.)</a:t>
            </a:r>
          </a:p>
          <a:p>
            <a:pPr algn="just"/>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ticitl</a:t>
            </a:r>
            <a:r>
              <a:rPr lang="en-US" dirty="0" smtClean="0">
                <a:latin typeface="Times New Roman" pitchFamily="18" charset="0"/>
                <a:cs typeface="Times New Roman" pitchFamily="18" charset="0"/>
              </a:rPr>
              <a:t>) who were more versed in magical practices </a:t>
            </a:r>
          </a:p>
          <a:p>
            <a:pPr algn="just"/>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teomiquetzan</a:t>
            </a:r>
            <a:r>
              <a:rPr lang="en-US" dirty="0" smtClean="0">
                <a:latin typeface="Times New Roman" pitchFamily="18" charset="0"/>
                <a:cs typeface="Times New Roman" pitchFamily="18" charset="0"/>
              </a:rPr>
              <a:t>) e.g. treatment of wounds and injuries in battle</a:t>
            </a:r>
          </a:p>
          <a:p>
            <a:pPr algn="just"/>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tlamatlquiticitl</a:t>
            </a:r>
            <a:r>
              <a:rPr lang="en-US" dirty="0" smtClean="0">
                <a:latin typeface="Times New Roman" pitchFamily="18" charset="0"/>
                <a:cs typeface="Times New Roman" pitchFamily="18" charset="0"/>
              </a:rPr>
              <a:t>) midwives in charge of monitoring pregnancy.</a:t>
            </a:r>
            <a:endParaRPr lang="en-US" dirty="0">
              <a:latin typeface="Times New Roman" pitchFamily="18" charset="0"/>
              <a:cs typeface="Times New Roman" pitchFamily="18" charset="0"/>
            </a:endParaRPr>
          </a:p>
        </p:txBody>
      </p:sp>
      <p:sp>
        <p:nvSpPr>
          <p:cNvPr id="4" name="Title 1"/>
          <p:cNvSpPr>
            <a:spLocks noGrp="1"/>
          </p:cNvSpPr>
          <p:nvPr>
            <p:ph type="title"/>
          </p:nvPr>
        </p:nvSpPr>
        <p:spPr/>
        <p:txBody>
          <a:bodyPr>
            <a:normAutofit fontScale="90000"/>
          </a:bodyPr>
          <a:lstStyle/>
          <a:p>
            <a:r>
              <a:rPr lang="en-US" dirty="0" smtClean="0"/>
              <a:t>Prehistory and medicine of primitive peoples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4932685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21537" y="2192408"/>
            <a:ext cx="8973311" cy="3988935"/>
          </a:xfrm>
        </p:spPr>
        <p:txBody>
          <a:bodyPr>
            <a:normAutofit/>
          </a:bodyPr>
          <a:lstStyle/>
          <a:p>
            <a:pPr algn="just"/>
            <a:r>
              <a:rPr lang="en-US" dirty="0" smtClean="0">
                <a:latin typeface="Times New Roman" pitchFamily="18" charset="0"/>
                <a:cs typeface="Times New Roman" pitchFamily="18" charset="0"/>
              </a:rPr>
              <a:t>At the same time as the priests, there were also intelligent individuals who, observing the surrounding nature, accidentally drew conclusions about the medicinal properties of certain agents and applied these discoveries in the treatment of diseases (that one herb burns the skin and causes swelling and redness in that place, that another causes vomiting, diarrhea or constipation, that the third intoxicates him and enraptures him, and that the rest shows various other effects).</a:t>
            </a:r>
          </a:p>
          <a:p>
            <a:pPr algn="just"/>
            <a:r>
              <a:rPr lang="en-US" dirty="0" smtClean="0">
                <a:latin typeface="Times New Roman" pitchFamily="18" charset="0"/>
                <a:cs typeface="Times New Roman" pitchFamily="18" charset="0"/>
              </a:rPr>
              <a:t>Later, those people became lovers of philosophy, scientists, and priests who were engaged in the "art of healing".</a:t>
            </a:r>
            <a:endParaRPr lang="ru-RU" dirty="0" smtClean="0">
              <a:latin typeface="Times New Roman" pitchFamily="18" charset="0"/>
              <a:cs typeface="Times New Roman" pitchFamily="18" charset="0"/>
            </a:endParaRPr>
          </a:p>
        </p:txBody>
      </p:sp>
      <p:sp>
        <p:nvSpPr>
          <p:cNvPr id="4" name="Title 1"/>
          <p:cNvSpPr>
            <a:spLocks noGrp="1"/>
          </p:cNvSpPr>
          <p:nvPr>
            <p:ph type="title"/>
          </p:nvPr>
        </p:nvSpPr>
        <p:spPr/>
        <p:txBody>
          <a:bodyPr>
            <a:normAutofit fontScale="90000"/>
          </a:bodyPr>
          <a:lstStyle/>
          <a:p>
            <a:r>
              <a:rPr lang="en-US" dirty="0" smtClean="0"/>
              <a:t>Prehistory and medicine of primitive peoples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405363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3729" y="2119257"/>
            <a:ext cx="9156192" cy="3603812"/>
          </a:xfrm>
        </p:spPr>
        <p:txBody>
          <a:bodyPr>
            <a:normAutofit/>
          </a:bodyPr>
          <a:lstStyle/>
          <a:p>
            <a:pPr algn="just"/>
            <a:r>
              <a:rPr lang="en-US" dirty="0" smtClean="0">
                <a:latin typeface="Times New Roman" pitchFamily="18" charset="0"/>
                <a:cs typeface="Times New Roman" pitchFamily="18" charset="0"/>
              </a:rPr>
              <a:t>The brutal way of life in the Stone Age was shown by numerous injuries on the excavated skeletons.</a:t>
            </a:r>
          </a:p>
          <a:p>
            <a:pPr algn="just"/>
            <a:r>
              <a:rPr lang="en-US" dirty="0" smtClean="0">
                <a:latin typeface="Times New Roman" pitchFamily="18" charset="0"/>
                <a:cs typeface="Times New Roman" pitchFamily="18" charset="0"/>
              </a:rPr>
              <a:t>Most of the wounds are on the head, which depended on the nature of the battles of the time, and the arrows that stuck into different parts of the body.</a:t>
            </a:r>
          </a:p>
          <a:p>
            <a:pPr algn="just"/>
            <a:r>
              <a:rPr lang="en-US" dirty="0" smtClean="0">
                <a:latin typeface="Times New Roman" pitchFamily="18" charset="0"/>
                <a:cs typeface="Times New Roman" pitchFamily="18" charset="0"/>
              </a:rPr>
              <a:t>Bone fractures are also often encountered, and the outcome of their healing imposes the assumption that they could have healed only with the application of appropriate immobilization, most likely with the application of clay bandages.</a:t>
            </a:r>
            <a:endParaRPr lang="en-US" dirty="0">
              <a:latin typeface="Times New Roman" pitchFamily="18" charset="0"/>
              <a:cs typeface="Times New Roman" pitchFamily="18" charset="0"/>
            </a:endParaRPr>
          </a:p>
        </p:txBody>
      </p:sp>
      <p:sp>
        <p:nvSpPr>
          <p:cNvPr id="4" name="Title 1"/>
          <p:cNvSpPr>
            <a:spLocks noGrp="1"/>
          </p:cNvSpPr>
          <p:nvPr>
            <p:ph type="title"/>
          </p:nvPr>
        </p:nvSpPr>
        <p:spPr/>
        <p:txBody>
          <a:bodyPr>
            <a:normAutofit fontScale="90000"/>
          </a:bodyPr>
          <a:lstStyle/>
          <a:p>
            <a:r>
              <a:rPr lang="en-US" dirty="0" smtClean="0"/>
              <a:t>Prehistory and medicine of primitive peoples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145915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1051" y="2076994"/>
            <a:ext cx="8686800" cy="4167052"/>
          </a:xfrm>
        </p:spPr>
        <p:txBody>
          <a:bodyPr>
            <a:normAutofit/>
          </a:bodyPr>
          <a:lstStyle/>
          <a:p>
            <a:pPr algn="just"/>
            <a:r>
              <a:rPr lang="en-US" dirty="0" smtClean="0">
                <a:latin typeface="Times New Roman" pitchFamily="18" charset="0"/>
                <a:cs typeface="Times New Roman" pitchFamily="18" charset="0"/>
              </a:rPr>
              <a:t>Back in prehistoric times, people knew how to perform surgical procedures (</a:t>
            </a:r>
            <a:r>
              <a:rPr lang="en-US" dirty="0" smtClean="0">
                <a:solidFill>
                  <a:srgbClr val="FF0000"/>
                </a:solidFill>
                <a:latin typeface="Times New Roman" pitchFamily="18" charset="0"/>
                <a:cs typeface="Times New Roman" pitchFamily="18" charset="0"/>
              </a:rPr>
              <a:t>immobilization and amputation of limbs, cutting abscesses, trepanation of the skull,</a:t>
            </a:r>
            <a:r>
              <a:rPr lang="en-US" dirty="0" smtClean="0">
                <a:latin typeface="Times New Roman" pitchFamily="18" charset="0"/>
                <a:cs typeface="Times New Roman" pitchFamily="18" charset="0"/>
              </a:rPr>
              <a:t> etc.).</a:t>
            </a:r>
            <a:endParaRPr lang="ru-RU" dirty="0" smtClean="0">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ru-RU"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In these procedures, they also used a kind of disinfection, washing instruments and wounds with coconut milk, but also a very cruel method of burning bleeding wounds.</a:t>
            </a:r>
            <a:endParaRPr lang="en-US" dirty="0">
              <a:latin typeface="Times New Roman" pitchFamily="18" charset="0"/>
              <a:cs typeface="Times New Roman" pitchFamily="18" charset="0"/>
            </a:endParaRPr>
          </a:p>
        </p:txBody>
      </p:sp>
      <p:sp>
        <p:nvSpPr>
          <p:cNvPr id="4" name="Title 1"/>
          <p:cNvSpPr>
            <a:spLocks noGrp="1"/>
          </p:cNvSpPr>
          <p:nvPr>
            <p:ph type="title"/>
          </p:nvPr>
        </p:nvSpPr>
        <p:spPr/>
        <p:txBody>
          <a:bodyPr>
            <a:normAutofit fontScale="90000"/>
          </a:bodyPr>
          <a:lstStyle/>
          <a:p>
            <a:r>
              <a:rPr lang="en-US" dirty="0" smtClean="0"/>
              <a:t>Prehistory and medicine of primitive peoples</a:t>
            </a:r>
            <a:endParaRPr lang="en-US" dirty="0">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8439" y="2952207"/>
            <a:ext cx="2483741" cy="1593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44783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9977" y="2508069"/>
            <a:ext cx="8762618" cy="3214999"/>
          </a:xfrm>
        </p:spPr>
        <p:txBody>
          <a:bodyPr/>
          <a:lstStyle/>
          <a:p>
            <a:pPr algn="just"/>
            <a:r>
              <a:rPr lang="en-US" dirty="0" smtClean="0">
                <a:latin typeface="Times New Roman" pitchFamily="18" charset="0"/>
                <a:cs typeface="Times New Roman" pitchFamily="18" charset="0"/>
              </a:rPr>
              <a:t>In the archaeological remains of early </a:t>
            </a:r>
            <a:r>
              <a:rPr lang="en-US" dirty="0" smtClean="0">
                <a:solidFill>
                  <a:srgbClr val="FF0000"/>
                </a:solidFill>
                <a:latin typeface="Times New Roman" pitchFamily="18" charset="0"/>
                <a:cs typeface="Times New Roman" pitchFamily="18" charset="0"/>
              </a:rPr>
              <a:t>Homo sapiens</a:t>
            </a:r>
            <a:r>
              <a:rPr lang="en-US" dirty="0" smtClean="0">
                <a:latin typeface="Times New Roman" pitchFamily="18" charset="0"/>
                <a:cs typeface="Times New Roman" pitchFamily="18" charset="0"/>
              </a:rPr>
              <a:t>, it is rare to find individuals older than fifty years, so there is very little evidence of degenerative or other age-related diseases on the remains, but the remains abound, with signs of disease or injury, due to life outdoors in harsh conditions.</a:t>
            </a:r>
            <a:endParaRPr lang="en-US" dirty="0">
              <a:latin typeface="Times New Roman" pitchFamily="18" charset="0"/>
              <a:cs typeface="Times New Roman" pitchFamily="18" charset="0"/>
            </a:endParaRPr>
          </a:p>
        </p:txBody>
      </p:sp>
      <p:sp>
        <p:nvSpPr>
          <p:cNvPr id="4" name="Title 1"/>
          <p:cNvSpPr>
            <a:spLocks noGrp="1"/>
          </p:cNvSpPr>
          <p:nvPr>
            <p:ph type="title"/>
          </p:nvPr>
        </p:nvSpPr>
        <p:spPr/>
        <p:txBody>
          <a:bodyPr>
            <a:normAutofit fontScale="90000"/>
          </a:bodyPr>
          <a:lstStyle/>
          <a:p>
            <a:r>
              <a:rPr lang="en-US" dirty="0" smtClean="0"/>
              <a:t>Prehistory and medicine of primitive peoples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8551276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rrowheads="1"/>
          </p:cNvSpPr>
          <p:nvPr>
            <p:ph type="title"/>
          </p:nvPr>
        </p:nvSpPr>
        <p:spPr/>
        <p:txBody>
          <a:bodyPr/>
          <a:lstStyle/>
          <a:p>
            <a:pPr>
              <a:defRPr/>
            </a:pPr>
            <a:r>
              <a:rPr lang="sr-Cyrl-RS" dirty="0"/>
              <a:t>               </a:t>
            </a:r>
            <a:endParaRPr lang="en-US" sz="3600" dirty="0">
              <a:solidFill>
                <a:schemeClr val="tx1"/>
              </a:solidFill>
              <a:latin typeface="Times New Roman" pitchFamily="18" charset="0"/>
              <a:cs typeface="Times New Roman" pitchFamily="18" charset="0"/>
            </a:endParaRPr>
          </a:p>
        </p:txBody>
      </p:sp>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algn="ctr">
              <a:lnSpc>
                <a:spcPct val="90000"/>
              </a:lnSpc>
              <a:buNone/>
            </a:pPr>
            <a:r>
              <a:rPr lang="en-US" sz="3600" dirty="0" smtClean="0">
                <a:solidFill>
                  <a:srgbClr val="C00000"/>
                </a:solidFill>
                <a:latin typeface="Arial" pitchFamily="34" charset="0"/>
                <a:cs typeface="Arial" pitchFamily="34" charset="0"/>
              </a:rPr>
              <a:t>THANK YOU FOR YOUR ATTENTION!</a:t>
            </a:r>
            <a:endParaRPr lang="en-US" sz="3600" dirty="0">
              <a:solidFill>
                <a:srgbClr val="C00000"/>
              </a:solidFill>
              <a:latin typeface="Arial" pitchFamily="34" charset="0"/>
              <a:cs typeface="Arial" pitchFamily="34" charset="0"/>
            </a:endParaRPr>
          </a:p>
        </p:txBody>
      </p:sp>
    </p:spTree>
    <p:extLst>
      <p:ext uri="{BB962C8B-B14F-4D97-AF65-F5344CB8AC3E}">
        <p14:creationId xmlns:p14="http://schemas.microsoft.com/office/powerpoint/2010/main" val="3175077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1" y="1570617"/>
            <a:ext cx="8705087" cy="3603812"/>
          </a:xfrm>
        </p:spPr>
        <p:txBody>
          <a:bodyPr>
            <a:normAutofit/>
          </a:bodyPr>
          <a:lstStyle/>
          <a:p>
            <a:pPr algn="just"/>
            <a:r>
              <a:rPr lang="en-US" dirty="0" smtClean="0">
                <a:latin typeface="Times New Roman" pitchFamily="18" charset="0"/>
                <a:cs typeface="Times New Roman" pitchFamily="18" charset="0"/>
              </a:rPr>
              <a:t>Since by definition of prehistory there are no written sources about prehistoric times (or at least none known to still exist), the information we know about that time period comes from sciences such as paleontology, biology, </a:t>
            </a:r>
            <a:r>
              <a:rPr lang="en-US" dirty="0" err="1" smtClean="0">
                <a:latin typeface="Times New Roman" pitchFamily="18" charset="0"/>
                <a:cs typeface="Times New Roman" pitchFamily="18" charset="0"/>
              </a:rPr>
              <a:t>palynology</a:t>
            </a:r>
            <a:r>
              <a:rPr lang="en-US" dirty="0" smtClean="0">
                <a:latin typeface="Times New Roman" pitchFamily="18" charset="0"/>
                <a:cs typeface="Times New Roman" pitchFamily="18" charset="0"/>
              </a:rPr>
              <a:t>, geology, </a:t>
            </a:r>
            <a:r>
              <a:rPr lang="en-US" dirty="0" err="1" smtClean="0">
                <a:latin typeface="Times New Roman" pitchFamily="18" charset="0"/>
                <a:cs typeface="Times New Roman" pitchFamily="18" charset="0"/>
              </a:rPr>
              <a:t>ethnoastronomy</a:t>
            </a:r>
            <a:r>
              <a:rPr lang="en-US" dirty="0" smtClean="0">
                <a:latin typeface="Times New Roman" pitchFamily="18" charset="0"/>
                <a:cs typeface="Times New Roman" pitchFamily="18" charset="0"/>
              </a:rPr>
              <a:t>, anthropology, archeology and others natural and social sciences. In early written societies, the oral transmission of knowledge from generation to generation contains accounts of prehistoric times.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672582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Paleolithic</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97153" y="2046105"/>
            <a:ext cx="8851391" cy="3603812"/>
          </a:xfrm>
        </p:spPr>
        <p:txBody>
          <a:bodyPr>
            <a:normAutofit lnSpcReduction="10000"/>
          </a:bodyPr>
          <a:lstStyle/>
          <a:p>
            <a:pPr algn="just"/>
            <a:r>
              <a:rPr lang="en-US" dirty="0" smtClean="0">
                <a:latin typeface="Times New Roman" pitchFamily="18" charset="0"/>
                <a:cs typeface="Times New Roman" pitchFamily="18" charset="0"/>
              </a:rPr>
              <a:t>The Paleolithic (Greek: </a:t>
            </a:r>
            <a:r>
              <a:rPr lang="en-US" dirty="0" err="1" smtClean="0">
                <a:latin typeface="Times New Roman" pitchFamily="18" charset="0"/>
                <a:cs typeface="Times New Roman" pitchFamily="18" charset="0"/>
              </a:rPr>
              <a:t>παλαιολιθικός</a:t>
            </a:r>
            <a:r>
              <a:rPr lang="en-US" dirty="0" smtClean="0">
                <a:latin typeface="Times New Roman" pitchFamily="18" charset="0"/>
                <a:cs typeface="Times New Roman" pitchFamily="18" charset="0"/>
              </a:rPr>
              <a:t> - a compound of - </a:t>
            </a:r>
            <a:r>
              <a:rPr lang="en-US" dirty="0" err="1" smtClean="0">
                <a:latin typeface="Times New Roman" pitchFamily="18" charset="0"/>
                <a:cs typeface="Times New Roman" pitchFamily="18" charset="0"/>
              </a:rPr>
              <a:t>παλαιος</a:t>
            </a:r>
            <a:r>
              <a:rPr lang="en-US" dirty="0" smtClean="0">
                <a:latin typeface="Times New Roman" pitchFamily="18" charset="0"/>
                <a:cs typeface="Times New Roman" pitchFamily="18" charset="0"/>
              </a:rPr>
              <a:t> - old and </a:t>
            </a:r>
            <a:r>
              <a:rPr lang="en-US" dirty="0" err="1" smtClean="0">
                <a:latin typeface="Times New Roman" pitchFamily="18" charset="0"/>
                <a:cs typeface="Times New Roman" pitchFamily="18" charset="0"/>
              </a:rPr>
              <a:t>λίθος</a:t>
            </a:r>
            <a:r>
              <a:rPr lang="en-US" dirty="0" smtClean="0">
                <a:latin typeface="Times New Roman" pitchFamily="18" charset="0"/>
                <a:cs typeface="Times New Roman" pitchFamily="18" charset="0"/>
              </a:rPr>
              <a:t> - stone) is a period that extends from 2,600,000 years ago to 10,000. years BC n. e. It was marked by the emergence and development of hominids and primitive tools and weapons.</a:t>
            </a:r>
          </a:p>
          <a:p>
            <a:pPr algn="just"/>
            <a:r>
              <a:rPr lang="en-US" dirty="0" smtClean="0">
                <a:latin typeface="Times New Roman" pitchFamily="18" charset="0"/>
                <a:cs typeface="Times New Roman" pitchFamily="18" charset="0"/>
              </a:rPr>
              <a:t>In the older stone age, people lived in caves. Man mastered fire, gathered fruits and hunted. Weapons and tools were made by cutting stone. During the Middle Paleolithic, people mastered language, created the earliest art, music, and began to reverently bury dead members of the community.</a:t>
            </a:r>
          </a:p>
          <a:p>
            <a:pPr algn="just"/>
            <a:r>
              <a:rPr lang="en-US" dirty="0" smtClean="0">
                <a:latin typeface="Times New Roman" pitchFamily="18" charset="0"/>
                <a:cs typeface="Times New Roman" pitchFamily="18" charset="0"/>
              </a:rPr>
              <a:t>Great migrations also began</a:t>
            </a:r>
            <a:endParaRPr lang="en-US" dirty="0"/>
          </a:p>
        </p:txBody>
      </p:sp>
    </p:spTree>
    <p:extLst>
      <p:ext uri="{BB962C8B-B14F-4D97-AF65-F5344CB8AC3E}">
        <p14:creationId xmlns:p14="http://schemas.microsoft.com/office/powerpoint/2010/main" val="4273654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Mesolithic</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475233" y="2119257"/>
            <a:ext cx="9497568" cy="3603812"/>
          </a:xfrm>
        </p:spPr>
        <p:txBody>
          <a:bodyPr>
            <a:normAutofit fontScale="92500" lnSpcReduction="10000"/>
          </a:bodyPr>
          <a:lstStyle/>
          <a:p>
            <a:pPr algn="just"/>
            <a:r>
              <a:rPr lang="en-US" dirty="0" smtClean="0">
                <a:latin typeface="Times New Roman" pitchFamily="18" charset="0"/>
                <a:cs typeface="Times New Roman" pitchFamily="18" charset="0"/>
              </a:rPr>
              <a:t>The Mesolithic (Greek: </a:t>
            </a:r>
            <a:r>
              <a:rPr lang="en-US" dirty="0" err="1" smtClean="0">
                <a:latin typeface="Times New Roman" pitchFamily="18" charset="0"/>
                <a:cs typeface="Times New Roman" pitchFamily="18" charset="0"/>
              </a:rPr>
              <a:t>Μεσολιθικός</a:t>
            </a:r>
            <a:r>
              <a:rPr lang="en-US" dirty="0" smtClean="0">
                <a:latin typeface="Times New Roman" pitchFamily="18" charset="0"/>
                <a:cs typeface="Times New Roman" pitchFamily="18" charset="0"/>
              </a:rPr>
              <a:t> - from - </a:t>
            </a:r>
            <a:r>
              <a:rPr lang="en-US" dirty="0" err="1" smtClean="0">
                <a:latin typeface="Times New Roman" pitchFamily="18" charset="0"/>
                <a:cs typeface="Times New Roman" pitchFamily="18" charset="0"/>
              </a:rPr>
              <a:t>Μεσο</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στεντες</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λίθος</a:t>
            </a:r>
            <a:r>
              <a:rPr lang="en-US" dirty="0" smtClean="0">
                <a:latin typeface="Times New Roman" pitchFamily="18" charset="0"/>
                <a:cs typeface="Times New Roman" pitchFamily="18" charset="0"/>
              </a:rPr>
              <a:t> - stone) or the Middle Stone Age lasted from the end of the Ice Age, 10,000 years ago, until the appearance of agriculture, i.e. the Younger Stone Age (Neolithic). Dating varies in relation to different climates.</a:t>
            </a:r>
          </a:p>
          <a:p>
            <a:pPr algn="just"/>
            <a:r>
              <a:rPr lang="en-US" dirty="0" smtClean="0">
                <a:latin typeface="Times New Roman" pitchFamily="18" charset="0"/>
                <a:cs typeface="Times New Roman" pitchFamily="18" charset="0"/>
              </a:rPr>
              <a:t>People still live in caves, but they also build the first permanent settlements, most often on the banks of rivers, lakes and seas, and develop technology. Tools are still made by cutting stone, </a:t>
            </a:r>
            <a:r>
              <a:rPr lang="en-US" dirty="0" err="1" smtClean="0">
                <a:latin typeface="Times New Roman" pitchFamily="18" charset="0"/>
                <a:cs typeface="Times New Roman" pitchFamily="18" charset="0"/>
              </a:rPr>
              <a:t>microliths</a:t>
            </a:r>
            <a:r>
              <a:rPr lang="en-US" dirty="0" smtClean="0">
                <a:latin typeface="Times New Roman" pitchFamily="18" charset="0"/>
                <a:cs typeface="Times New Roman" pitchFamily="18" charset="0"/>
              </a:rPr>
              <a:t>, stone axes and wooden objects appear. In some localities, canoes and boats have been discovered. In addition to gathering fruits and hunting, survival is also based on fishing. In the forest areas, there are signs of deforestation, which </a:t>
            </a:r>
            <a:r>
              <a:rPr lang="en-US" dirty="0" smtClean="0">
                <a:solidFill>
                  <a:srgbClr val="202122"/>
                </a:solidFill>
                <a:latin typeface="Times New Roman" pitchFamily="18" charset="0"/>
                <a:cs typeface="Times New Roman" pitchFamily="18" charset="0"/>
              </a:rPr>
              <a:t>developed in the Neolithic period, when man began to clear forests to create more space for agriculture.</a:t>
            </a:r>
            <a:r>
              <a:rPr lang="ru-RU" dirty="0" smtClean="0">
                <a:solidFill>
                  <a:srgbClr val="202122"/>
                </a:solidFill>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748725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Neolithic</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60576" y="2119257"/>
            <a:ext cx="9143999" cy="3603812"/>
          </a:xfrm>
        </p:spPr>
        <p:txBody>
          <a:bodyPr>
            <a:normAutofit lnSpcReduction="10000"/>
          </a:bodyPr>
          <a:lstStyle/>
          <a:p>
            <a:pPr algn="just"/>
            <a:r>
              <a:rPr lang="en-US" dirty="0" smtClean="0">
                <a:latin typeface="Times New Roman" pitchFamily="18" charset="0"/>
                <a:cs typeface="Times New Roman" pitchFamily="18" charset="0"/>
              </a:rPr>
              <a:t>The Neolithic (from the compound Greek </a:t>
            </a:r>
            <a:r>
              <a:rPr lang="en-US" dirty="0" err="1" smtClean="0">
                <a:latin typeface="Times New Roman" pitchFamily="18" charset="0"/>
                <a:cs typeface="Times New Roman" pitchFamily="18" charset="0"/>
              </a:rPr>
              <a:t>νεολιθικός</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νεο</a:t>
            </a:r>
            <a:r>
              <a:rPr lang="en-US" dirty="0" smtClean="0">
                <a:latin typeface="Times New Roman" pitchFamily="18" charset="0"/>
                <a:cs typeface="Times New Roman" pitchFamily="18" charset="0"/>
              </a:rPr>
              <a:t> - new and </a:t>
            </a:r>
            <a:r>
              <a:rPr lang="en-US" dirty="0" err="1" smtClean="0">
                <a:latin typeface="Times New Roman" pitchFamily="18" charset="0"/>
                <a:cs typeface="Times New Roman" pitchFamily="18" charset="0"/>
              </a:rPr>
              <a:t>λίθος</a:t>
            </a:r>
            <a:r>
              <a:rPr lang="en-US" dirty="0" smtClean="0">
                <a:latin typeface="Times New Roman" pitchFamily="18" charset="0"/>
                <a:cs typeface="Times New Roman" pitchFamily="18" charset="0"/>
              </a:rPr>
              <a:t> - stone) or the Younger Stone Age is the third epoch marked by the beginning of animal husbandry and agriculture, as well as the appearance of permanent urban and proto-urban settlements, a sedentary lifestyle and the production of baked clay objects. In the Neolithic, stone was processed by smoothing and polishing.</a:t>
            </a:r>
          </a:p>
          <a:p>
            <a:pPr algn="just"/>
            <a:r>
              <a:rPr lang="en-US" dirty="0" smtClean="0">
                <a:latin typeface="Times New Roman" pitchFamily="18" charset="0"/>
                <a:cs typeface="Times New Roman" pitchFamily="18" charset="0"/>
              </a:rPr>
              <a:t>People lived in dugouts and stilt houses (houses on wooden stilts in the water). Society was divided into clans, brotherhoods and tribes. Ceramics are decorated, figurative plastic and various items of cult character appear.</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53359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Metal age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158240" y="2119257"/>
            <a:ext cx="9631679" cy="3603812"/>
          </a:xfrm>
        </p:spPr>
        <p:txBody>
          <a:bodyPr>
            <a:normAutofit lnSpcReduction="10000"/>
          </a:bodyPr>
          <a:lstStyle/>
          <a:p>
            <a:pPr algn="just"/>
            <a:r>
              <a:rPr lang="en-US" dirty="0" smtClean="0">
                <a:latin typeface="Times New Roman" pitchFamily="18" charset="0"/>
                <a:cs typeface="Times New Roman" pitchFamily="18" charset="0"/>
              </a:rPr>
              <a:t>In this period, weapons and implements were made of copper, bronze (an alloy of copper and tin) and iron. The extraction of metals from ores is called metallurgy. Then merchants and artisans appeared</a:t>
            </a:r>
            <a:r>
              <a:rPr lang="ru-RU" dirty="0" smtClean="0">
                <a:latin typeface="Times New Roman" pitchFamily="18" charset="0"/>
                <a:cs typeface="Times New Roman" pitchFamily="18" charset="0"/>
              </a:rPr>
              <a:t>. </a:t>
            </a:r>
          </a:p>
          <a:p>
            <a:pPr algn="just"/>
            <a:r>
              <a:rPr lang="en-US" dirty="0" smtClean="0">
                <a:latin typeface="Times New Roman" pitchFamily="18" charset="0"/>
                <a:cs typeface="Times New Roman" pitchFamily="18" charset="0"/>
              </a:rPr>
              <a:t>Goods were exchanged for goods, and trade was carried out both on land and at sea. On land, goods were transported in carts pulled by donkeys and horses, and the first sailing ships were built.</a:t>
            </a:r>
          </a:p>
          <a:p>
            <a:pPr algn="just"/>
            <a:r>
              <a:rPr lang="en-US" dirty="0" smtClean="0">
                <a:latin typeface="Times New Roman" pitchFamily="18" charset="0"/>
                <a:cs typeface="Times New Roman" pitchFamily="18" charset="0"/>
              </a:rPr>
              <a:t>Merchants and artisans mostly lived in cities and they represented the most educated part of society. The term civilization is derived from the Latin word </a:t>
            </a:r>
            <a:r>
              <a:rPr lang="en-US" dirty="0" err="1" smtClean="0">
                <a:latin typeface="Times New Roman" pitchFamily="18" charset="0"/>
                <a:cs typeface="Times New Roman" pitchFamily="18" charset="0"/>
              </a:rPr>
              <a:t>civis</a:t>
            </a:r>
            <a:r>
              <a:rPr lang="en-US" dirty="0" smtClean="0">
                <a:latin typeface="Times New Roman" pitchFamily="18" charset="0"/>
                <a:cs typeface="Times New Roman" pitchFamily="18" charset="0"/>
              </a:rPr>
              <a:t> — meaning citizen. Then the first states were born, and the citizens supported the government by paying taxes.</a:t>
            </a:r>
            <a:endParaRPr lang="en-US" dirty="0"/>
          </a:p>
        </p:txBody>
      </p:sp>
    </p:spTree>
    <p:extLst>
      <p:ext uri="{BB962C8B-B14F-4D97-AF65-F5344CB8AC3E}">
        <p14:creationId xmlns:p14="http://schemas.microsoft.com/office/powerpoint/2010/main" val="988032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Copper Age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36192" y="2119257"/>
            <a:ext cx="8961119" cy="3603812"/>
          </a:xfrm>
        </p:spPr>
        <p:txBody>
          <a:bodyPr/>
          <a:lstStyle/>
          <a:p>
            <a:pPr algn="just"/>
            <a:r>
              <a:rPr lang="en-US" dirty="0" smtClean="0">
                <a:latin typeface="Times New Roman" pitchFamily="18" charset="0"/>
                <a:cs typeface="Times New Roman" pitchFamily="18" charset="0"/>
              </a:rPr>
              <a:t>The Copper Age (also </a:t>
            </a:r>
            <a:r>
              <a:rPr lang="en-US" dirty="0" err="1" smtClean="0">
                <a:latin typeface="Times New Roman" pitchFamily="18" charset="0"/>
                <a:cs typeface="Times New Roman" pitchFamily="18" charset="0"/>
              </a:rPr>
              <a:t>Eneolithic</a:t>
            </a:r>
            <a:r>
              <a:rPr lang="en-US" dirty="0" smtClean="0">
                <a:latin typeface="Times New Roman" pitchFamily="18" charset="0"/>
                <a:cs typeface="Times New Roman" pitchFamily="18" charset="0"/>
              </a:rPr>
              <a:t> or </a:t>
            </a:r>
            <a:r>
              <a:rPr lang="en-US" dirty="0" err="1" smtClean="0">
                <a:latin typeface="Times New Roman" pitchFamily="18" charset="0"/>
                <a:cs typeface="Times New Roman" pitchFamily="18" charset="0"/>
              </a:rPr>
              <a:t>Chalcolithic</a:t>
            </a:r>
            <a:r>
              <a:rPr lang="en-US" dirty="0" smtClean="0">
                <a:latin typeface="Times New Roman" pitchFamily="18" charset="0"/>
                <a:cs typeface="Times New Roman" pitchFamily="18" charset="0"/>
              </a:rPr>
              <a:t>), also called the "Stone Copper Age" in older literature, is a period marked by the discovery of copper, a metal that begins to be used in the manufacture of primitive tools and weapons. It is related to the 3rd millennium BC.</a:t>
            </a:r>
          </a:p>
          <a:p>
            <a:pPr algn="just"/>
            <a:r>
              <a:rPr lang="en-US" dirty="0" smtClean="0">
                <a:latin typeface="Times New Roman" pitchFamily="18" charset="0"/>
                <a:cs typeface="Times New Roman" pitchFamily="18" charset="0"/>
              </a:rPr>
              <a:t>During this period, mining occurs.</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88044941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Pushpin</Template>
  <TotalTime>367</TotalTime>
  <Words>2838</Words>
  <Application>Microsoft Office PowerPoint</Application>
  <PresentationFormat>Custom</PresentationFormat>
  <Paragraphs>155</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Pushpin</vt:lpstr>
      <vt:lpstr>PREHISTORIC DEVELOPMENT OF MEDICINE (PREHISTORIC MAN AND HIS CULTURE. INSTINCT BASED MEDICINE, SURGERY AND HYGIENE. MEDICAL EMPIRICS AND ITS OLDEST DISCOVERIES)</vt:lpstr>
      <vt:lpstr>Prehistory</vt:lpstr>
      <vt:lpstr>PowerPoint Presentation</vt:lpstr>
      <vt:lpstr>PowerPoint Presentation</vt:lpstr>
      <vt:lpstr>Paleolithic</vt:lpstr>
      <vt:lpstr>Mesolithic</vt:lpstr>
      <vt:lpstr>Neolithic</vt:lpstr>
      <vt:lpstr>Metal age</vt:lpstr>
      <vt:lpstr>Copper Age</vt:lpstr>
      <vt:lpstr>Bronze Age</vt:lpstr>
      <vt:lpstr>The Iron Age</vt:lpstr>
      <vt:lpstr>PowerPoint Presentation</vt:lpstr>
      <vt:lpstr>The evolution of hominids</vt:lpstr>
      <vt:lpstr>Homo habilis</vt:lpstr>
      <vt:lpstr>Homo erectus</vt:lpstr>
      <vt:lpstr>   Homo sapiens   </vt:lpstr>
      <vt:lpstr>Homo sapiens sapiens</vt:lpstr>
      <vt:lpstr>Religions of prehistory</vt:lpstr>
      <vt:lpstr>Religions of prehistory</vt:lpstr>
      <vt:lpstr>Prehistory and medicine of primitive peoples</vt:lpstr>
      <vt:lpstr>  Prehistory and medicine of primitive peoples  </vt:lpstr>
      <vt:lpstr>  Prehistory and medicine of primitive peoples  </vt:lpstr>
      <vt:lpstr>Savagery and Barbarism</vt:lpstr>
      <vt:lpstr>Savagery</vt:lpstr>
      <vt:lpstr>Barbarism  </vt:lpstr>
      <vt:lpstr>Prehistory and medicine of primitive peoples</vt:lpstr>
      <vt:lpstr>PowerPoint Presentation</vt:lpstr>
      <vt:lpstr>Transformation of a shaman into an Olmec eagle from the 10th to the 6th century BC</vt:lpstr>
      <vt:lpstr>Animism or fetishism</vt:lpstr>
      <vt:lpstr>Prehistory and medicine of primitive peoples</vt:lpstr>
      <vt:lpstr>Prehistory and medicine of primitive peoples</vt:lpstr>
      <vt:lpstr>Prehistory and medicine of primitive peoples</vt:lpstr>
      <vt:lpstr>Prehistory and medicine of primitive peoples</vt:lpstr>
      <vt:lpstr>Prehistory and medicine of primitive peoples</vt:lpstr>
      <vt:lpstr>Prehistory and medicine of primitive peoples</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Snezana Radovanovic</cp:lastModifiedBy>
  <cp:revision>44</cp:revision>
  <dcterms:created xsi:type="dcterms:W3CDTF">2023-09-13T10:25:46Z</dcterms:created>
  <dcterms:modified xsi:type="dcterms:W3CDTF">2023-11-06T12:19:13Z</dcterms:modified>
</cp:coreProperties>
</file>